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48"/>
  </p:notesMasterIdLst>
  <p:sldIdLst>
    <p:sldId id="256" r:id="rId2"/>
    <p:sldId id="257" r:id="rId3"/>
    <p:sldId id="258" r:id="rId4"/>
    <p:sldId id="261" r:id="rId5"/>
    <p:sldId id="259" r:id="rId6"/>
    <p:sldId id="260" r:id="rId7"/>
    <p:sldId id="287" r:id="rId8"/>
    <p:sldId id="294" r:id="rId9"/>
    <p:sldId id="290" r:id="rId10"/>
    <p:sldId id="289" r:id="rId11"/>
    <p:sldId id="295" r:id="rId12"/>
    <p:sldId id="297" r:id="rId13"/>
    <p:sldId id="296" r:id="rId14"/>
    <p:sldId id="268" r:id="rId15"/>
    <p:sldId id="298" r:id="rId16"/>
    <p:sldId id="293" r:id="rId17"/>
    <p:sldId id="269" r:id="rId18"/>
    <p:sldId id="271" r:id="rId19"/>
    <p:sldId id="278" r:id="rId20"/>
    <p:sldId id="279" r:id="rId21"/>
    <p:sldId id="299" r:id="rId22"/>
    <p:sldId id="280" r:id="rId23"/>
    <p:sldId id="300" r:id="rId24"/>
    <p:sldId id="281" r:id="rId25"/>
    <p:sldId id="282" r:id="rId26"/>
    <p:sldId id="284" r:id="rId27"/>
    <p:sldId id="283" r:id="rId28"/>
    <p:sldId id="285" r:id="rId29"/>
    <p:sldId id="272" r:id="rId30"/>
    <p:sldId id="274" r:id="rId31"/>
    <p:sldId id="301" r:id="rId32"/>
    <p:sldId id="277" r:id="rId33"/>
    <p:sldId id="275" r:id="rId34"/>
    <p:sldId id="302" r:id="rId35"/>
    <p:sldId id="276" r:id="rId36"/>
    <p:sldId id="303" r:id="rId37"/>
    <p:sldId id="262" r:id="rId38"/>
    <p:sldId id="263" r:id="rId39"/>
    <p:sldId id="304" r:id="rId40"/>
    <p:sldId id="264" r:id="rId41"/>
    <p:sldId id="265" r:id="rId42"/>
    <p:sldId id="305" r:id="rId43"/>
    <p:sldId id="266" r:id="rId44"/>
    <p:sldId id="267" r:id="rId45"/>
    <p:sldId id="306" r:id="rId46"/>
    <p:sldId id="292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19F35-F460-4A15-80B6-222C880BB794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A9DC5-FE0F-464E-BA09-3B21149BE2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650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2BEB3-903C-43DD-BF79-C1A8A460BFA6}" type="datetimeFigureOut">
              <a:rPr lang="cs-CZ" smtClean="0"/>
              <a:pPr/>
              <a:t>02.05.2017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4DB6-357F-408A-90F2-58CAF73176D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4419600" cy="160032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9176"/>
            <a:ext cx="10287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80096" y="620688"/>
            <a:ext cx="2733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C00000"/>
                </a:solidFill>
              </a:rPr>
              <a:t>Praha</a:t>
            </a:r>
            <a:endParaRPr lang="cs-CZ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05363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16890" y="571327"/>
            <a:ext cx="6670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400" b="1" dirty="0" smtClean="0">
                <a:latin typeface="+mj-lt"/>
              </a:rPr>
              <a:t>Pozdější dějiny kaple</a:t>
            </a:r>
            <a:endParaRPr lang="cs-CZ" sz="4800" dirty="0">
              <a:latin typeface="+mj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23002" y="1340768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V pozdním středověku a po celou dobu renesance sloužila jako farní kostel.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Roku 1548 byla kaple nákladně obnovena </a:t>
            </a:r>
            <a:r>
              <a:rPr lang="cs-CZ" sz="2800" i="1" dirty="0"/>
              <a:t>„pro čest a chválu boží a slavné paměti Mistra Jana Husa“.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Roku</a:t>
            </a:r>
            <a:r>
              <a:rPr lang="cs-CZ" sz="2800" dirty="0"/>
              <a:t> 1786 byla pro svůj špatný stav z větší části zbořena, zůstaly víceméně jen torza obvodových zdí.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Několik desetiletí sloužila prázdná parcela jako sklad </a:t>
            </a:r>
            <a:r>
              <a:rPr lang="cs-CZ" sz="2800" dirty="0" smtClean="0"/>
              <a:t>dřeva</a:t>
            </a:r>
            <a:endParaRPr 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18373676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950"/>
            <a:ext cx="9144000" cy="808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695065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lh3.googleusercontent.com/N2LYKyeVK2Ufy_0_RxQzrxHXGnSOpTg7TIJD_ioi8ugxrHBG1JwBsq29vijaFwmxcA4gr3YibBgh-fWrzwbHFrTllkE9hjPtL4O1KpNWEZaR7egpg1jJCIONRoZhHCjLy-ZQ4cNoqmq45oj6F5Zp3LfJVvVZat54XhIgQ5tRGOIxh3AzHpg2m7z36H4m__M7XkPnls4eiSyYit2N9Pq1sTgQSlMcikWT1Eh5WeheKg3qcRWTiSudxE9_vEaVJZvIOyU2g7RG2Jcnjart3eIdkef0JPX03C1RhbFHHaho3klhBCAvRBrsvQTKIu6BWrI1Exf2ipN4Zg6KzDVBOhalIW_Hm-eoWA2e5k445wrZwnSzl_yCXJ2rygJGQ_9m45zgZulPCrW2tuK1dwS38f84AKnt4RVPm676b3S1kTSrpKvXq2n0GvcAqk9qiu8krfUd_H0pcVigfgjWeUU3vHCXeXV_ydo3r7yK8-WFDGsn4sGcBvjGbqWjgxJy6xam03uc33ECj8ZA1ycfHGg0VliB7DAUcJNd_vVoKZqLH0oewyd28WkHMkMlbytytxnW_6nj35dACP3cyY1Lq-EIYseioLvqPD_4cBLLuvnR1da7JkK3bbgiRLVLEBmBgzEaOCxxMXmoNoXeQ-wpvHMkeV0xkKAApqYKrYPkdlYJZbQV7Lk=w1059-h794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5" y="-7916"/>
            <a:ext cx="9148645" cy="6859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25753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lh3.googleusercontent.com/lLYsX5PKIBeL3Op0dzjbsicNcPmeMq4csxdN9GGTBtB944gmDrq08br2QPKP36OXUvTFEka-0u4zMcsgpdds6AQIeIgx6vIlWgcjayRYVVl_baC6dddgLTqGN1k6FJ9cyQKL11sn0UoAksi4FHO66mXMyL4XIAq1fAcO3qa9Wyn45BgZ9S1mi4l6E6bGYGJZWj6XwQgA--cJKbHj1Q1CjYH4fvj0IOhM5O-8dwjR880SSoA2qRhpARQHvTFCh8y5-MqDoEcEvcGa0-CLpgP42hyHmul4e-_LT9PLUh0pMElgAwPcl1Yo-stX0K82rEHi7EVtFzVmngVnHi3_7Rh_GRtRH8Xajzikmh7dcQlHC3fD4ygzg4zqKyw1xTofm0Y52T5FFdoL-WBhZziYGTsABYdota5W7o0lVce9BEBy_61y8X0YmSU5-WH-UcZ0upyfoSAXV55N48lGTzcuxlGNsL_w2JjhXrfLrvToG6dIuFoqqFcmgDKKmshjEYWReSWSeHj0Iu8X6PJ9VaOccM-w3Upzgafj5NjtNE8_yA4rdQALMrJQUy2d0KC6sV9RepkueKFXnQ0J--d3T0Dxu3Vk1aSCAOXq9isIqhAGw8yT7M7LLLGIFJQ_yGMKHscU8Ff3PBajwTho-NxycQQBpkEUUhgTTBhnkZl95qV82Fd2upE=w1059-h794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60"/>
            <a:ext cx="9144000" cy="6855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973776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36"/>
            <a:ext cx="91440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7544" y="332656"/>
            <a:ext cx="7771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+mj-lt"/>
              </a:rPr>
              <a:t>Letohrádek královny Anny</a:t>
            </a:r>
            <a:endParaRPr lang="cs-CZ" sz="4000" dirty="0">
              <a:latin typeface="+mj-lt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ýsledek obrázku pro letohradek kralovny a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148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986348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412776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Letohrádek v renesančním stylu dal vystavět v letech 1538–1565 Ferdinand I. jako součást v předchozích letech založené královské zahrady.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Letohrádek měl jednak „rekreační“ funkci, byl součástí královské zahrady a panovníkem užíván k dennímu odpočinku.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Byl využíván jako místo individuálních návštěv a prohlídek vznešených návštěvníků Hradu, nebo jako místo pro konání panovnických plesů a slavností.</a:t>
            </a:r>
            <a:endParaRPr lang="cs-CZ" sz="2800" dirty="0"/>
          </a:p>
        </p:txBody>
      </p:sp>
      <p:sp>
        <p:nvSpPr>
          <p:cNvPr id="1026" name="AutoShape 2" descr="Výsledek obrázku pro letohradek kralovny anny"/>
          <p:cNvSpPr>
            <a:spLocks noChangeAspect="1" noChangeArrowheads="1"/>
          </p:cNvSpPr>
          <p:nvPr/>
        </p:nvSpPr>
        <p:spPr bwMode="auto">
          <a:xfrm>
            <a:off x="155575" y="-1684338"/>
            <a:ext cx="5286375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836346" y="332656"/>
            <a:ext cx="2627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>
                <a:latin typeface="+mj-lt"/>
              </a:rPr>
              <a:t>Historie</a:t>
            </a:r>
            <a:endParaRPr lang="cs-CZ" sz="4400" dirty="0"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0"/>
            <a:ext cx="9143963" cy="6858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Výsledek obrázku pro kostel panny marie vít&amp;ecaron;zn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42331" y="496144"/>
            <a:ext cx="8567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cap="all" dirty="0" smtClean="0">
                <a:latin typeface="+mj-lt"/>
              </a:rPr>
              <a:t>KOSTEL PANNY MARIE VÍTĚZNÉ </a:t>
            </a:r>
            <a:endParaRPr lang="cs-CZ" sz="3600" dirty="0">
              <a:latin typeface="+mj-lt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3568" y="980728"/>
            <a:ext cx="7344816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i="0" dirty="0" smtClean="0"/>
              <a:t>Dne 21.9.2016 jsme v rámci projektu Velká města ČR navštívili Prahu. </a:t>
            </a:r>
          </a:p>
          <a:p>
            <a:pPr marL="0" indent="0">
              <a:buNone/>
            </a:pPr>
            <a:r>
              <a:rPr lang="cs-CZ" sz="2800" i="0" dirty="0" smtClean="0"/>
              <a:t>Exkurze se zúčastnili žáci 8. a 9.ročníku.</a:t>
            </a:r>
            <a:endParaRPr lang="cs-CZ" sz="2800" i="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05" y="3068960"/>
            <a:ext cx="3336014" cy="25020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822120"/>
            <a:ext cx="4443069" cy="3333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28477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27584" y="980728"/>
            <a:ext cx="756084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Kostel Panny Marie Vítězné s přilehlým klášterem bosých karmelitánů se nachází v Praze pod Petřínem v Karmelitské ulici na Malé Straně.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Proslul soškou Pražského Jezulátka, kvůli které se často přezdívá U Pražského Jezulátka.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Kostel je významnou stavební památkou raného baroka, interiér má hodnotný mobiliář pocházející většinou ze 17. století.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-11669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6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0491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ýsledek obrázku pro kostel panny marie vít&amp;ecaron;zn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19131"/>
            <a:ext cx="10335908" cy="6858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691680" y="1027474"/>
            <a:ext cx="5688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smtClean="0">
                <a:latin typeface="+mj-lt"/>
              </a:rPr>
              <a:t>HISTORIE</a:t>
            </a:r>
            <a:endParaRPr lang="cs-CZ" sz="6600" dirty="0"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71600" y="692696"/>
            <a:ext cx="727280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Základem kostela je pozdně renesanční luteránský kostel Nejsvětější Trojice od Giovanniho Maria </a:t>
            </a:r>
            <a:r>
              <a:rPr lang="cs-CZ" sz="2400" dirty="0" err="1"/>
              <a:t>Filippiho</a:t>
            </a:r>
            <a:r>
              <a:rPr lang="cs-CZ" sz="2400" dirty="0"/>
              <a:t> z let 1611–1613.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 Kostel byl orientovaný, oltář směrem do ulice a vchod od petřínské stráně.</a:t>
            </a:r>
          </a:p>
          <a:p>
            <a:pPr marL="274320" lvl="0" indent="-27432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dirty="0"/>
              <a:t>Po bitvě na Bílé hoře byl kostel uzavřen a na přímluvu Dominika à </a:t>
            </a:r>
            <a:r>
              <a:rPr lang="cs-CZ" sz="2400" dirty="0" err="1"/>
              <a:t>Jesu</a:t>
            </a:r>
            <a:r>
              <a:rPr lang="cs-CZ" sz="2400" dirty="0"/>
              <a:t> Maria jej získal řád bosých karmelitánů, který jej roku 1625 na přání císaře Ferdinanda II.</a:t>
            </a:r>
          </a:p>
          <a:p>
            <a:pPr marL="274320" lvl="0" indent="-27432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400" dirty="0"/>
              <a:t>zasvětil Panně Marii Vítězné. Mariánské patrocinium bylo zvoleno s ohledem na milostný obraz Panny Marie Vítězné ze Štěnovic, jehož zázračné moci bylo připisováno vítězství katolického vojska v bělohorské bitvě</a:t>
            </a:r>
          </a:p>
        </p:txBody>
      </p:sp>
    </p:spTree>
    <p:extLst>
      <p:ext uri="{BB962C8B-B14F-4D97-AF65-F5344CB8AC3E}">
        <p14:creationId xmlns="" xmlns:p14="http://schemas.microsoft.com/office/powerpoint/2010/main" val="196802412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8520" y="0"/>
            <a:ext cx="925252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620688"/>
            <a:ext cx="8460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000" dirty="0" smtClean="0"/>
              <a:t>Jeho barokní kopie se dodnes nachází ve vrcholovém oblouku hlavního oltáře.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000" dirty="0" err="1" smtClean="0"/>
              <a:t>Spolupatrocinium</a:t>
            </a:r>
            <a:r>
              <a:rPr lang="cs-CZ" sz="3000" dirty="0" smtClean="0"/>
              <a:t> sv. Antonína bylo císařovým osobním holdem k jeho osobnímu patronu a jmenovci.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000" dirty="0" smtClean="0"/>
              <a:t>V letech 1625–1644 proběhla rozsáhlá adaptace celého kostela pro potřeby karmelitánů, během níž byla změněna orientace chrámové lodi směrem k západu, vystavěn nový presbytář a průčelí po vzoru římského karmelitánského kostela </a:t>
            </a:r>
            <a:r>
              <a:rPr lang="cs-CZ" sz="3000" dirty="0" err="1" smtClean="0"/>
              <a:t>Santa</a:t>
            </a:r>
            <a:r>
              <a:rPr lang="cs-CZ" sz="3000" dirty="0" smtClean="0"/>
              <a:t> Maria </a:t>
            </a:r>
            <a:r>
              <a:rPr lang="cs-CZ" sz="3000" dirty="0" err="1" smtClean="0"/>
              <a:t>della</a:t>
            </a:r>
            <a:r>
              <a:rPr lang="cs-CZ" sz="3000" dirty="0" smtClean="0"/>
              <a:t> </a:t>
            </a:r>
            <a:r>
              <a:rPr lang="cs-CZ" sz="3000" dirty="0" err="1" smtClean="0"/>
              <a:t>Scala</a:t>
            </a:r>
            <a:r>
              <a:rPr lang="cs-CZ" sz="3000" dirty="0" smtClean="0"/>
              <a:t>, do něhož byla osazena pamětní deska s rokem 1644.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uGLqvjT6Cu2jBP3bUPKVCmcGboMtncRlAtBS3XCGxVKBha_jzJLTDI9lW-oUsAcV0lRpuPKH1nUt6zYxAsIvipTr2SLGhbDPPruRQgAI2KIr1KqtUW4KY1m3D7hv5BK43qlr1tw=w883-h66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640" y="620688"/>
            <a:ext cx="71905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dirty="0">
                <a:latin typeface="+mj-lt"/>
              </a:rPr>
              <a:t>Pražské</a:t>
            </a:r>
            <a:r>
              <a:rPr lang="cs-CZ" sz="8000" dirty="0">
                <a:latin typeface="+mj-lt"/>
              </a:rPr>
              <a:t> </a:t>
            </a:r>
            <a:r>
              <a:rPr lang="cs-CZ" sz="5400" dirty="0">
                <a:latin typeface="+mj-lt"/>
              </a:rPr>
              <a:t>Jezulátko</a:t>
            </a:r>
            <a:endParaRPr lang="cs-CZ" sz="8000" dirty="0"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67544" y="1052736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Soška pochází asi ze 16. století, do Prahy ji přivezla španělská dvorní dáma Marie </a:t>
            </a:r>
            <a:r>
              <a:rPr lang="cs-CZ" sz="2800" dirty="0" err="1" smtClean="0">
                <a:latin typeface="Calibri" panose="020F0502020204030204" pitchFamily="34" charset="0"/>
              </a:rPr>
              <a:t>Manrique</a:t>
            </a:r>
            <a:r>
              <a:rPr lang="cs-CZ" sz="2800" dirty="0" smtClean="0">
                <a:latin typeface="Calibri" panose="020F0502020204030204" pitchFamily="34" charset="0"/>
              </a:rPr>
              <a:t> de Lara a kostelu ji věnovala její dcera Polyxena z Lobkovic.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Jezulátko je umístěno ve zlatnicky provedené prosklené stříbrné skřínce na vlastním bočním oltáři.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Soška je opatřena korunou a během církevního roku oblékáno do různě barevných šatů, jejichž rozsáhlý soubor je zde uchováván.</a:t>
            </a:r>
          </a:p>
          <a:p>
            <a:pPr algn="just"/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Výsledek obrázku pro kostel panny marie vít&amp;ecaron;zn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453" y="0"/>
            <a:ext cx="952499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ýsledek obrázku pro kam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03648" y="4509120"/>
            <a:ext cx="4903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9600" dirty="0" smtClean="0">
                <a:latin typeface="+mj-lt"/>
              </a:rPr>
              <a:t>Kampa</a:t>
            </a:r>
            <a:endParaRPr lang="cs-CZ" sz="9600" dirty="0">
              <a:latin typeface="+mj-lt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69" y="4048539"/>
            <a:ext cx="3456384" cy="230065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6930"/>
            <a:ext cx="5472608" cy="100811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Slovanská epopej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1340768"/>
            <a:ext cx="6361037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 smtClean="0"/>
              <a:t>je cyklus dvaceti velkoformátových obrazů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 smtClean="0"/>
              <a:t>namaloval je malíř </a:t>
            </a:r>
            <a:r>
              <a:rPr lang="cs-CZ" sz="1900" b="1" dirty="0" smtClean="0"/>
              <a:t>Alfons Mucha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díla postupně podmínečně předával </a:t>
            </a:r>
            <a:r>
              <a:rPr lang="cs-CZ" sz="1900" dirty="0" smtClean="0"/>
              <a:t>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s</a:t>
            </a:r>
            <a:r>
              <a:rPr lang="cs-CZ" sz="1900" dirty="0" smtClean="0"/>
              <a:t>hrnul dějiny slovanských národů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c</a:t>
            </a:r>
            <a:r>
              <a:rPr lang="cs-CZ" sz="1900" dirty="0" smtClean="0"/>
              <a:t>yklus vznikl v letech 1912-1926 v ateliéru na zámku Zbiroh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13399"/>
            <a:ext cx="4793363" cy="30357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32656"/>
            <a:ext cx="1623814" cy="3601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6475900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899592" y="1268760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Calibri" panose="020F0502020204030204" pitchFamily="34" charset="0"/>
                <a:cs typeface="Aharoni" panose="02010803020104030203" pitchFamily="2" charset="-79"/>
              </a:rPr>
              <a:t>je ostrov na řece Vltavě v Praze na Malé Straně, od níž je oddělen mlýnskou strouhou Čertovko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Calibri" panose="020F0502020204030204" pitchFamily="34" charset="0"/>
                <a:cs typeface="Aharoni" panose="02010803020104030203" pitchFamily="2" charset="-79"/>
              </a:rPr>
              <a:t>Rozloha ostrova činí </a:t>
            </a:r>
            <a:r>
              <a:rPr lang="cs-CZ" sz="3600" dirty="0"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cs-CZ" sz="3600" dirty="0" smtClean="0">
                <a:latin typeface="Calibri" panose="020F0502020204030204" pitchFamily="34" charset="0"/>
                <a:cs typeface="Aharoni" panose="02010803020104030203" pitchFamily="2" charset="-79"/>
              </a:rPr>
              <a:t> 5,2 ha</a:t>
            </a:r>
            <a:endParaRPr lang="cs-CZ" sz="3600" dirty="0"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kam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0375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619672" y="289956"/>
            <a:ext cx="6308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+mj-lt"/>
              </a:rPr>
              <a:t>Kampa na mapě</a:t>
            </a:r>
            <a:endParaRPr lang="cs-CZ" sz="5400" dirty="0">
              <a:ln>
                <a:solidFill>
                  <a:schemeClr val="bg1">
                    <a:lumMod val="50000"/>
                  </a:schemeClr>
                </a:solidFill>
              </a:ln>
              <a:latin typeface="+mj-lt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lh3.googleusercontent.com/k3tsWH0rsKtDGu7J6g5FDVT20rbO9tH9aIKoIX96kQFMPfR5KepGMxPDoDPN1ZgaqwTPe0QWYWl2hA=w1234-h925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963488"/>
            <a:ext cx="11744325" cy="881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15816" y="1340768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96193" y="238151"/>
            <a:ext cx="6278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200" dirty="0" smtClean="0">
                <a:latin typeface="+mj-lt"/>
              </a:rPr>
              <a:t>Lennon </a:t>
            </a:r>
            <a:r>
              <a:rPr lang="cs-CZ" sz="7200" dirty="0" err="1" smtClean="0">
                <a:latin typeface="+mj-lt"/>
              </a:rPr>
              <a:t>wall</a:t>
            </a:r>
            <a:endParaRPr lang="cs-CZ" sz="7200" dirty="0">
              <a:latin typeface="+mj-lt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47664" y="1484784"/>
            <a:ext cx="6534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b="1" dirty="0" smtClean="0">
                <a:latin typeface="Calibri" panose="020F0502020204030204" pitchFamily="34" charset="0"/>
              </a:rPr>
              <a:t> </a:t>
            </a:r>
            <a:r>
              <a:rPr lang="cs-CZ" sz="2800" b="1" dirty="0">
                <a:latin typeface="Calibri" panose="020F0502020204030204" pitchFamily="34" charset="0"/>
              </a:rPr>
              <a:t>Lennonova zeď</a:t>
            </a:r>
            <a:r>
              <a:rPr lang="cs-CZ" sz="2800" dirty="0">
                <a:latin typeface="Calibri" panose="020F0502020204030204" pitchFamily="34" charset="0"/>
              </a:rPr>
              <a:t> je zeď Maltézské zahrady na severní straně Velkopřevorského náměstí v Praze na Malé Straně, na které se s odkazem na zpěváka Johna Lennona od 70. let 20. století objevují nápisy a malby.</a:t>
            </a:r>
          </a:p>
        </p:txBody>
      </p:sp>
    </p:spTree>
    <p:extLst>
      <p:ext uri="{BB962C8B-B14F-4D97-AF65-F5344CB8AC3E}">
        <p14:creationId xmlns="" xmlns:p14="http://schemas.microsoft.com/office/powerpoint/2010/main" val="26048741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Výsledek obrázku pro lichtenštejnský palác kam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" y="0"/>
            <a:ext cx="9144000" cy="6839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05726" y="620688"/>
            <a:ext cx="574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 smtClean="0">
                <a:latin typeface="+mj-lt"/>
              </a:rPr>
              <a:t>Lichtenštejnský palác</a:t>
            </a:r>
            <a:endParaRPr lang="cs-CZ" sz="3600" dirty="0">
              <a:latin typeface="+mj-lt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31640" y="404664"/>
            <a:ext cx="63904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Lichtenštejnský palác je barokní palác nacházející se na levém břehu Vltavy na Malé Straně v Praze. Byl postaven v letech 1697–1698 podle projektu Giovanniho </a:t>
            </a:r>
            <a:r>
              <a:rPr lang="cs-CZ" sz="2800" dirty="0" err="1"/>
              <a:t>Battisty</a:t>
            </a:r>
            <a:r>
              <a:rPr lang="cs-CZ" sz="2800" dirty="0"/>
              <a:t> </a:t>
            </a:r>
            <a:r>
              <a:rPr lang="cs-CZ" sz="2800" dirty="0" err="1"/>
              <a:t>Alliprandiho</a:t>
            </a:r>
            <a:r>
              <a:rPr lang="cs-CZ" sz="2800" dirty="0"/>
              <a:t>. V průběhu let mezi jeho majitele patřili </a:t>
            </a:r>
            <a:r>
              <a:rPr lang="cs-CZ" sz="2800" dirty="0" err="1"/>
              <a:t>Kolovratové</a:t>
            </a:r>
            <a:r>
              <a:rPr lang="cs-CZ" sz="2800" dirty="0"/>
              <a:t>, </a:t>
            </a:r>
            <a:r>
              <a:rPr lang="cs-CZ" sz="2800" dirty="0" err="1"/>
              <a:t>Lichtenštejnové</a:t>
            </a:r>
            <a:r>
              <a:rPr lang="cs-CZ" sz="2800" dirty="0"/>
              <a:t>  a </a:t>
            </a:r>
            <a:r>
              <a:rPr lang="cs-CZ" sz="2800" dirty="0" err="1"/>
              <a:t>Odkolkové</a:t>
            </a:r>
            <a:r>
              <a:rPr lang="cs-CZ" sz="2800" dirty="0"/>
              <a:t>. V současné době patří palác vládě a je využíván k ubytování významných státních návštěv a také k různým kulturním akcím. Od roku 1958 je chráněn jako kulturní památka České republiky.</a:t>
            </a:r>
          </a:p>
        </p:txBody>
      </p:sp>
    </p:spTree>
    <p:extLst>
      <p:ext uri="{BB962C8B-B14F-4D97-AF65-F5344CB8AC3E}">
        <p14:creationId xmlns="" xmlns:p14="http://schemas.microsoft.com/office/powerpoint/2010/main" val="423636361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Karlův most - převzato z http://cs.wikipedia.org/wiki/Soubor:FFridrich%2C_Karluv_most%2C_Praha%2C_povoden_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887357" y="3244334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sz="8000" dirty="0"/>
          </a:p>
        </p:txBody>
      </p:sp>
      <p:sp>
        <p:nvSpPr>
          <p:cNvPr id="8" name="Obdélník 7"/>
          <p:cNvSpPr/>
          <p:nvPr/>
        </p:nvSpPr>
        <p:spPr>
          <a:xfrm>
            <a:off x="1331640" y="2642388"/>
            <a:ext cx="69994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8000" dirty="0" smtClean="0">
                <a:latin typeface="+mj-lt"/>
              </a:rPr>
              <a:t>Karlův</a:t>
            </a:r>
            <a:r>
              <a:rPr lang="cs-CZ" sz="8000" b="1" dirty="0" smtClean="0">
                <a:latin typeface="+mj-lt"/>
              </a:rPr>
              <a:t> most</a:t>
            </a:r>
            <a:endParaRPr lang="cs-CZ" sz="8000" dirty="0">
              <a:latin typeface="+mj-lt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 descr="Výsledek obrázku pro karlův m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059832" y="404664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 smtClean="0">
                <a:latin typeface="+mj-lt"/>
              </a:rPr>
              <a:t>HISTORIE</a:t>
            </a:r>
            <a:endParaRPr lang="cs-CZ" sz="4800" dirty="0"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15616" y="1340768"/>
            <a:ext cx="65527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3200" b="1" dirty="0"/>
              <a:t>Karlův most</a:t>
            </a:r>
            <a:r>
              <a:rPr lang="cs-CZ" sz="3200" dirty="0"/>
              <a:t> je nejstarší stojící most přes řeku Vltavu v Praze a druhý nejstarší dochovaný most v České republice. V Čechách to byla v pořadí čtvrtá kamenná mostní stavba, po mostu Juditinu, Roudnickém a Píseckém.</a:t>
            </a:r>
          </a:p>
        </p:txBody>
      </p:sp>
    </p:spTree>
    <p:extLst>
      <p:ext uri="{BB962C8B-B14F-4D97-AF65-F5344CB8AC3E}">
        <p14:creationId xmlns="" xmlns:p14="http://schemas.microsoft.com/office/powerpoint/2010/main" val="1940040781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899592" y="1556792"/>
            <a:ext cx="6984776" cy="3886200"/>
          </a:xfrm>
        </p:spPr>
        <p:txBody>
          <a:bodyPr/>
          <a:lstStyle/>
          <a:p>
            <a:r>
              <a:rPr lang="cs-CZ" sz="1900" i="0" dirty="0"/>
              <a:t>n</a:t>
            </a:r>
            <a:r>
              <a:rPr lang="cs-CZ" sz="1900" i="0" dirty="0" smtClean="0"/>
              <a:t>arodil se 24.července 1860 v Ivančicích </a:t>
            </a:r>
          </a:p>
          <a:p>
            <a:r>
              <a:rPr lang="cs-CZ" sz="1900" i="0" dirty="0" smtClean="0"/>
              <a:t>zemřel 14.července 1939 v Praze</a:t>
            </a:r>
          </a:p>
          <a:p>
            <a:r>
              <a:rPr lang="cs-CZ" sz="1900" i="0" dirty="0"/>
              <a:t>č</a:t>
            </a:r>
            <a:r>
              <a:rPr lang="cs-CZ" sz="1900" i="0" dirty="0" smtClean="0"/>
              <a:t>eský malíř a designer </a:t>
            </a:r>
          </a:p>
          <a:p>
            <a:r>
              <a:rPr lang="cs-CZ" sz="1900" i="0" dirty="0" smtClean="0"/>
              <a:t>otec spisovatele Jiřího Muchy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328592" cy="1008112"/>
          </a:xfrm>
        </p:spPr>
        <p:txBody>
          <a:bodyPr>
            <a:noAutofit/>
          </a:bodyPr>
          <a:lstStyle/>
          <a:p>
            <a:r>
              <a:rPr lang="cs-CZ" sz="4400" dirty="0" smtClean="0"/>
              <a:t>Alfons </a:t>
            </a:r>
            <a:r>
              <a:rPr lang="cs-CZ" sz="4400" dirty="0" err="1"/>
              <a:t>m</a:t>
            </a:r>
            <a:r>
              <a:rPr lang="cs-CZ" sz="4400" dirty="0" err="1" smtClean="0"/>
              <a:t>ucha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2722592" cy="33805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3355"/>
            <a:ext cx="3375135" cy="43201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1842804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Výsledek obrázku pro karlův most v z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Výsledek obrázku pro karlův m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63688" y="2060848"/>
            <a:ext cx="5454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Karlův most nahradil předchozí Juditin most, stržený roku 1342 při jarním tání ledů. Stavba nového mostu začala v roce 1357 </a:t>
            </a:r>
            <a:r>
              <a:rPr lang="pl-PL" sz="2800" dirty="0"/>
              <a:t>a byla dokončena v roce 1402</a:t>
            </a:r>
            <a:endParaRPr 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260898962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staré karlův m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25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karlův m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19672" y="1844824"/>
            <a:ext cx="5598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Most byl postupně ozdoben třiceti sochami a sousošími. Původně se mu říkalo jen Kamenný nebo Pražský most. Název </a:t>
            </a:r>
            <a:r>
              <a:rPr lang="cs-CZ" sz="2800" b="1" dirty="0"/>
              <a:t>Karlův most</a:t>
            </a:r>
            <a:r>
              <a:rPr lang="cs-CZ" sz="2800" dirty="0"/>
              <a:t> se vžil až kolem roku 1870.</a:t>
            </a:r>
          </a:p>
        </p:txBody>
      </p:sp>
    </p:spTree>
    <p:extLst>
      <p:ext uri="{BB962C8B-B14F-4D97-AF65-F5344CB8AC3E}">
        <p14:creationId xmlns="" xmlns:p14="http://schemas.microsoft.com/office/powerpoint/2010/main" val="9931657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t8gIlNZNjxuwL8lhZuiwGmoXBEziokGvJCRmBnstRLmBAM7i3mM0egwRvNaFRXD6xThdUB6xBd7dN0eoaekM80VdbX_citJQP0JZo8eXgp6afriMJVVRCaDOcbUMZ9QD8EOtfJO1-7LcmKon3mOhet64QXeIrXyMOyh6rlDriyO92Hut-QA1BV3Bq0yfP6OTEOcWKl2o0uWvKEpWqrDFdluf4txg9-1x9lpTexbQj2KjkJhmHHvOHx21e7KDy-CFM6qoRtBWNHTNb_kiAL6L51pFPyCo6y_egeCN-tfPMaPLarImDDQShgr5LItza49NfrgjMyvyQ50fPg9M32aXKqEEHaIGjaa9ECJUC_2_loEeEhq316UsH8kr7Efq-mbJiNtdqA2rBBJnIkS1bp8g-o22tjhhDdw3D17nc-Xy5AIhHR19aoX6RvLdAvUkO4EVJeqytKz_1_NxYCPfxF3niebxBYNM-U-hm_vE4rcmWmVMg_xbfeq-0eNOWYja2coeWiaiNZBA6KCO0-EY2cx9Y3wyIcjlxNiCTsaspwyPmc9oyc5YNoO_R5xh27UH7WWmfwI0f-atsVDWCp02om3QmvCHzUpkjFNkmHEa4F5JqxIvxxkmXPPU84pY4TzatePZWhoI60IFIvmoCboMLG0Tblw5PROPBpheUu0ktvG1quo=w1306-h979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4" cy="6909240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31640" y="4950542"/>
            <a:ext cx="7030544" cy="1790826"/>
          </a:xfrm>
        </p:spPr>
        <p:txBody>
          <a:bodyPr>
            <a:noAutofit/>
          </a:bodyPr>
          <a:lstStyle/>
          <a:p>
            <a:r>
              <a:rPr lang="cs-CZ" sz="4000" dirty="0" smtClean="0"/>
              <a:t>Děkujeme za krásně naplánovaný výlet</a:t>
            </a:r>
            <a:endParaRPr lang="cs-CZ" sz="4000" dirty="0"/>
          </a:p>
        </p:txBody>
      </p:sp>
    </p:spTree>
    <p:extLst>
      <p:ext uri="{BB962C8B-B14F-4D97-AF65-F5344CB8AC3E}">
        <p14:creationId xmlns="" xmlns:p14="http://schemas.microsoft.com/office/powerpoint/2010/main" val="34057445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7"/>
            <a:ext cx="4224485" cy="316922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99" y="167413"/>
            <a:ext cx="4224485" cy="31692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20" y="3501008"/>
            <a:ext cx="4229663" cy="31731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0" y="188640"/>
            <a:ext cx="4228615" cy="3172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74337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636717" cy="4978883"/>
          </a:xfrm>
        </p:spPr>
      </p:pic>
      <p:sp>
        <p:nvSpPr>
          <p:cNvPr id="2" name="TextovéPole 1"/>
          <p:cNvSpPr txBox="1"/>
          <p:nvPr/>
        </p:nvSpPr>
        <p:spPr>
          <a:xfrm>
            <a:off x="395536" y="550428"/>
            <a:ext cx="840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Po Slovanské epopeji jsme navštívili nákupní centrum Palladium</a:t>
            </a:r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73149942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betlémská ka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6" y="-10878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043608" y="417350"/>
            <a:ext cx="6770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dirty="0">
                <a:latin typeface="+mj-lt"/>
              </a:rPr>
              <a:t>Betlémská kaple </a:t>
            </a:r>
          </a:p>
        </p:txBody>
      </p:sp>
    </p:spTree>
    <p:extLst>
      <p:ext uri="{BB962C8B-B14F-4D97-AF65-F5344CB8AC3E}">
        <p14:creationId xmlns="" xmlns:p14="http://schemas.microsoft.com/office/powerpoint/2010/main" val="351391937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521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499397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707904" y="476672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400" dirty="0">
                <a:latin typeface="+mj-lt"/>
              </a:rPr>
              <a:t>Jan Hus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1560" y="1412776"/>
            <a:ext cx="7830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latin typeface="Candara" panose="020E0502030303020204" pitchFamily="34" charset="0"/>
              </a:rPr>
              <a:t>Nejvíce je Betlémská kaple spojována s působením Jana Husa. Ten se stal jejím správcem 14. března 1402 a od té doby zde kázal.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latin typeface="Candara" panose="020E0502030303020204" pitchFamily="34" charset="0"/>
              </a:rPr>
              <a:t>Poslední Husovo kázání v Betlému se klade do února 1413.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3200" dirty="0">
                <a:latin typeface="Candara" panose="020E0502030303020204" pitchFamily="34" charset="0"/>
              </a:rPr>
              <a:t>Jan Hus byl zároveň v letech 1409–1410 rektorem pražské univerzity, a tak začala být Betlémská kaple spojována s univerzitou</a:t>
            </a:r>
          </a:p>
        </p:txBody>
      </p:sp>
      <p:pic>
        <p:nvPicPr>
          <p:cNvPr id="8" name="Picture 14" descr="https://upload.wikimedia.org/wikipedia/commons/thumb/0/07/Jan_hus_1.jpg/250px-Jan_hu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14687">
            <a:off x="524934" y="1425651"/>
            <a:ext cx="2381250" cy="3009901"/>
          </a:xfrm>
          <a:prstGeom prst="rect">
            <a:avLst/>
          </a:prstGeom>
          <a:noFill/>
        </p:spPr>
      </p:pic>
      <p:pic>
        <p:nvPicPr>
          <p:cNvPr id="9" name="Picture 16" descr="https://upload.wikimedia.org/wikipedia/commons/thumb/3/39/Brozik%2C_Vaclav_-_Jan_Hus_souzen_na_snemu_Kostnickem_r._1415.jpg/220px-Brozik%2C_Vaclav_-_Jan_Hus_souzen_na_snemu_Kostnickem_r._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4770">
            <a:off x="3675014" y="3064821"/>
            <a:ext cx="2095500" cy="3343275"/>
          </a:xfrm>
          <a:prstGeom prst="rect">
            <a:avLst/>
          </a:prstGeom>
          <a:noFill/>
        </p:spPr>
      </p:pic>
      <p:pic>
        <p:nvPicPr>
          <p:cNvPr id="14" name="Picture 12" descr="https://upload.wikimedia.org/wikipedia/commons/thumb/e/e9/Jan_Hus_2.jpg/220px-Jan_Hus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46472">
            <a:off x="6254834" y="1353032"/>
            <a:ext cx="2095500" cy="306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887594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TM01859861[[fn=Veletrh]]</Template>
  <TotalTime>360</TotalTime>
  <Words>214</Words>
  <Application>Microsoft Office PowerPoint</Application>
  <PresentationFormat>Předvádění na obrazovce (4:3)</PresentationFormat>
  <Paragraphs>60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Tradeshow</vt:lpstr>
      <vt:lpstr>Snímek 1</vt:lpstr>
      <vt:lpstr>Snímek 2</vt:lpstr>
      <vt:lpstr>Slovanská epopej</vt:lpstr>
      <vt:lpstr>Alfons mucha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Děkujeme za krásně naplánovaný výlet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Vít Osička</cp:lastModifiedBy>
  <cp:revision>41</cp:revision>
  <dcterms:created xsi:type="dcterms:W3CDTF">2016-11-08T08:08:46Z</dcterms:created>
  <dcterms:modified xsi:type="dcterms:W3CDTF">2017-05-02T05:33:38Z</dcterms:modified>
</cp:coreProperties>
</file>