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9" r:id="rId2"/>
    <p:sldId id="260" r:id="rId3"/>
    <p:sldId id="258" r:id="rId4"/>
    <p:sldId id="262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6" r:id="rId18"/>
    <p:sldId id="274" r:id="rId19"/>
    <p:sldId id="275" r:id="rId20"/>
    <p:sldId id="277" r:id="rId21"/>
    <p:sldId id="278" r:id="rId22"/>
    <p:sldId id="279" r:id="rId23"/>
    <p:sldId id="280" r:id="rId24"/>
    <p:sldId id="281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02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18570-97E3-46A8-B046-BD3E17DDED93}" type="datetimeFigureOut">
              <a:rPr lang="cs-CZ" smtClean="0"/>
              <a:t>10.03.2016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E8864-B1FB-4583-AC8B-4FE6A6F5CAF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881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4767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289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1470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5803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0675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Zástupný symbol pro poznámky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0832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B9E49C3-A538-4AD0-9CEB-EF17CD8D4548}" type="slidenum">
              <a:rPr lang="cs-CZ" altLang="cs-CZ"/>
              <a:pPr/>
              <a:t>15</a:t>
            </a:fld>
            <a:endParaRPr lang="cs-CZ" altLang="cs-CZ"/>
          </a:p>
        </p:txBody>
      </p:sp>
      <p:sp>
        <p:nvSpPr>
          <p:cNvPr id="614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217488" y="812800"/>
            <a:ext cx="7123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94224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F614-2FD7-4550-A800-3309E131C936}" type="datetimeFigureOut">
              <a:rPr lang="cs-CZ" smtClean="0"/>
              <a:t>10.03.2016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B449B-E545-4433-B736-3BBE78674A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58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F614-2FD7-4550-A800-3309E131C936}" type="datetimeFigureOut">
              <a:rPr lang="cs-CZ" smtClean="0"/>
              <a:t>10.03.2016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B449B-E545-4433-B736-3BBE78674A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8380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F614-2FD7-4550-A800-3309E131C936}" type="datetimeFigureOut">
              <a:rPr lang="cs-CZ" smtClean="0"/>
              <a:t>10.03.2016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B449B-E545-4433-B736-3BBE78674A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86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F614-2FD7-4550-A800-3309E131C936}" type="datetimeFigureOut">
              <a:rPr lang="cs-CZ" smtClean="0"/>
              <a:t>10.03.2016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B449B-E545-4433-B736-3BBE78674A14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772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F614-2FD7-4550-A800-3309E131C936}" type="datetimeFigureOut">
              <a:rPr lang="cs-CZ" smtClean="0"/>
              <a:t>10.03.2016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B449B-E545-4433-B736-3BBE78674A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3167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F614-2FD7-4550-A800-3309E131C936}" type="datetimeFigureOut">
              <a:rPr lang="cs-CZ" smtClean="0"/>
              <a:t>10.03.2016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B449B-E545-4433-B736-3BBE78674A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7303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F614-2FD7-4550-A800-3309E131C936}" type="datetimeFigureOut">
              <a:rPr lang="cs-CZ" smtClean="0"/>
              <a:t>10.03.2016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B449B-E545-4433-B736-3BBE78674A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7312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F614-2FD7-4550-A800-3309E131C936}" type="datetimeFigureOut">
              <a:rPr lang="cs-CZ" smtClean="0"/>
              <a:t>10.03.2016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B449B-E545-4433-B736-3BBE78674A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0528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F614-2FD7-4550-A800-3309E131C936}" type="datetimeFigureOut">
              <a:rPr lang="cs-CZ" smtClean="0"/>
              <a:t>10.03.2016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B449B-E545-4433-B736-3BBE78674A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322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F614-2FD7-4550-A800-3309E131C936}" type="datetimeFigureOut">
              <a:rPr lang="cs-CZ" smtClean="0"/>
              <a:t>10.03.2016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B449B-E545-4433-B736-3BBE78674A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1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F614-2FD7-4550-A800-3309E131C936}" type="datetimeFigureOut">
              <a:rPr lang="cs-CZ" smtClean="0"/>
              <a:t>10.03.2016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B449B-E545-4433-B736-3BBE78674A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1284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F614-2FD7-4550-A800-3309E131C936}" type="datetimeFigureOut">
              <a:rPr lang="cs-CZ" smtClean="0"/>
              <a:t>10.03.2016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B449B-E545-4433-B736-3BBE78674A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9183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F614-2FD7-4550-A800-3309E131C936}" type="datetimeFigureOut">
              <a:rPr lang="cs-CZ" smtClean="0"/>
              <a:t>10.03.2016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B449B-E545-4433-B736-3BBE78674A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476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F614-2FD7-4550-A800-3309E131C936}" type="datetimeFigureOut">
              <a:rPr lang="cs-CZ" smtClean="0"/>
              <a:t>10.03.2016</a:t>
            </a:fld>
            <a:endParaRPr lang="cs-CZ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B449B-E545-4433-B736-3BBE78674A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10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F614-2FD7-4550-A800-3309E131C936}" type="datetimeFigureOut">
              <a:rPr lang="cs-CZ" smtClean="0"/>
              <a:t>10.03.2016</a:t>
            </a:fld>
            <a:endParaRPr lang="cs-CZ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B449B-E545-4433-B736-3BBE78674A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396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F614-2FD7-4550-A800-3309E131C936}" type="datetimeFigureOut">
              <a:rPr lang="cs-CZ" smtClean="0"/>
              <a:t>10.03.2016</a:t>
            </a:fld>
            <a:endParaRPr lang="cs-CZ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B449B-E545-4433-B736-3BBE78674A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5920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9F614-2FD7-4550-A800-3309E131C936}" type="datetimeFigureOut">
              <a:rPr lang="cs-CZ" smtClean="0"/>
              <a:t>10.03.2016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B449B-E545-4433-B736-3BBE78674A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2412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889F614-2FD7-4550-A800-3309E131C936}" type="datetimeFigureOut">
              <a:rPr lang="cs-CZ" smtClean="0"/>
              <a:t>10.03.2016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B449B-E545-4433-B736-3BBE78674A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95825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1780" TargetMode="External"/><Relationship Id="rId13" Type="http://schemas.openxmlformats.org/officeDocument/2006/relationships/hyperlink" Target="https://cs.wikipedia.org/wiki/1831" TargetMode="External"/><Relationship Id="rId18" Type="http://schemas.openxmlformats.org/officeDocument/2006/relationships/hyperlink" Target="https://cs.wikipedia.org/wiki/Novorenesance" TargetMode="External"/><Relationship Id="rId3" Type="http://schemas.openxmlformats.org/officeDocument/2006/relationships/hyperlink" Target="https://cs.wikipedia.org/wiki/Ostrava" TargetMode="External"/><Relationship Id="rId21" Type="http://schemas.openxmlformats.org/officeDocument/2006/relationships/hyperlink" Target="https://cs.wikipedia.org/wiki/Ostravsk%C3%A9_muzeum" TargetMode="External"/><Relationship Id="rId7" Type="http://schemas.openxmlformats.org/officeDocument/2006/relationships/hyperlink" Target="https://cs.wikipedia.org/wiki/1737" TargetMode="External"/><Relationship Id="rId12" Type="http://schemas.openxmlformats.org/officeDocument/2006/relationships/hyperlink" Target="https://cs.wikipedia.org/wiki/Emp%C3%ADr" TargetMode="External"/><Relationship Id="rId17" Type="http://schemas.openxmlformats.org/officeDocument/2006/relationships/hyperlink" Target="https://cs.wikipedia.org/wiki/1875" TargetMode="External"/><Relationship Id="rId2" Type="http://schemas.openxmlformats.org/officeDocument/2006/relationships/hyperlink" Target="https://cs.wikipedia.org/wiki/Masarykovo_n%C3%A1m%C4%9Bst%C3%AD_(Ostrava)" TargetMode="External"/><Relationship Id="rId16" Type="http://schemas.openxmlformats.org/officeDocument/2006/relationships/hyperlink" Target="https://cs.wikipedia.org/wiki/1874" TargetMode="External"/><Relationship Id="rId20" Type="http://schemas.openxmlformats.org/officeDocument/2006/relationships/hyperlink" Target="https://cs.wikipedia.org/wiki/193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1539" TargetMode="External"/><Relationship Id="rId11" Type="http://schemas.openxmlformats.org/officeDocument/2006/relationships/hyperlink" Target="https://cs.wikipedia.org/wiki/Blesk" TargetMode="External"/><Relationship Id="rId5" Type="http://schemas.openxmlformats.org/officeDocument/2006/relationships/hyperlink" Target="https://cs.wikipedia.org/wiki/Nov%C3%A1_radnice_(Ostrava)" TargetMode="External"/><Relationship Id="rId15" Type="http://schemas.openxmlformats.org/officeDocument/2006/relationships/hyperlink" Target="https://cs.wikipedia.org/wiki/1859" TargetMode="External"/><Relationship Id="rId10" Type="http://schemas.openxmlformats.org/officeDocument/2006/relationships/hyperlink" Target="https://cs.wikipedia.org/wiki/1829" TargetMode="External"/><Relationship Id="rId19" Type="http://schemas.openxmlformats.org/officeDocument/2006/relationships/hyperlink" Target="https://cs.wikipedia.org/wiki/1885" TargetMode="External"/><Relationship Id="rId4" Type="http://schemas.openxmlformats.org/officeDocument/2006/relationships/hyperlink" Target="https://cs.wikipedia.org/wiki/1930" TargetMode="External"/><Relationship Id="rId9" Type="http://schemas.openxmlformats.org/officeDocument/2006/relationships/hyperlink" Target="https://cs.wikipedia.org/wiki/Baroko" TargetMode="External"/><Relationship Id="rId14" Type="http://schemas.openxmlformats.org/officeDocument/2006/relationships/hyperlink" Target="https://cs.wikipedia.org/wiki/1837" TargetMode="External"/><Relationship Id="rId22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Morava" TargetMode="External"/><Relationship Id="rId3" Type="http://schemas.openxmlformats.org/officeDocument/2006/relationships/hyperlink" Target="https://cs.wikipedia.org/wiki/Ocel" TargetMode="External"/><Relationship Id="rId7" Type="http://schemas.openxmlformats.org/officeDocument/2006/relationships/hyperlink" Target="https://cs.wikipedia.org/wiki/Ostravice_(%C5%99eka)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s.wikipedia.org/wiki/%C5%98eka" TargetMode="External"/><Relationship Id="rId5" Type="http://schemas.openxmlformats.org/officeDocument/2006/relationships/hyperlink" Target="https://cs.wikipedia.org/wiki/Mostovka" TargetMode="External"/><Relationship Id="rId10" Type="http://schemas.openxmlformats.org/officeDocument/2006/relationships/hyperlink" Target="https://cs.wikipedia.org/wiki/Ostrava" TargetMode="External"/><Relationship Id="rId4" Type="http://schemas.openxmlformats.org/officeDocument/2006/relationships/hyperlink" Target="https://cs.wikipedia.org/wiki/Most" TargetMode="External"/><Relationship Id="rId9" Type="http://schemas.openxmlformats.org/officeDocument/2006/relationships/hyperlink" Target="https://cs.wikipedia.org/wiki/%C4%8Cesk%C3%A9_Slezsko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hyperlink" Target="https://cs.wikipedia.org/wiki/1847" TargetMode="External"/><Relationship Id="rId7" Type="http://schemas.openxmlformats.org/officeDocument/2006/relationships/hyperlink" Target="https://cs.wikipedia.org/wiki/Hul%C3%A1n" TargetMode="External"/><Relationship Id="rId2" Type="http://schemas.openxmlformats.org/officeDocument/2006/relationships/hyperlink" Target="https://cs.wikipedia.org/wiki/Sobot%C3%ADn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s.wikipedia.org/wiki/%C5%A0vadrona" TargetMode="External"/><Relationship Id="rId5" Type="http://schemas.openxmlformats.org/officeDocument/2006/relationships/hyperlink" Target="https://cs.wikipedia.org/wiki/Most_Milo%C5%A1e_S%C3%BDkory" TargetMode="External"/><Relationship Id="rId4" Type="http://schemas.openxmlformats.org/officeDocument/2006/relationships/hyperlink" Target="https://cs.wikipedia.org/wiki/1851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/index.php?title=P%C5%99edpol%C3%AD&amp;action=edit&amp;redlink=1" TargetMode="External"/><Relationship Id="rId3" Type="http://schemas.openxmlformats.org/officeDocument/2006/relationships/hyperlink" Target="https://cs.wikipedia.org/wiki/1886" TargetMode="External"/><Relationship Id="rId7" Type="http://schemas.openxmlformats.org/officeDocument/2006/relationships/hyperlink" Target="https://cs.wikipedia.org/wiki/Rekonstrukce_(stavebnictv%C3%AD)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1979" TargetMode="External"/><Relationship Id="rId5" Type="http://schemas.openxmlformats.org/officeDocument/2006/relationships/hyperlink" Target="https://cs.wikipedia.org/wiki/1914" TargetMode="External"/><Relationship Id="rId4" Type="http://schemas.openxmlformats.org/officeDocument/2006/relationships/hyperlink" Target="https://cs.wikipedia.org/wiki/V%C3%ADtkovick%C3%A9_%C5%BEelez%C3%A1rny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Naše návštěva Ostravy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3322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cs-CZ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cs-CZ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cs-CZ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cs-CZ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cs-CZ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indent="0">
              <a:spcBef>
                <a:spcPts val="638"/>
              </a:spcBef>
              <a:buNone/>
            </a:pPr>
            <a:r>
              <a:rPr lang="cs-CZ" dirty="0">
                <a:latin typeface="Calibri" pitchFamily="18"/>
              </a:rPr>
              <a:t> </a:t>
            </a:r>
          </a:p>
        </p:txBody>
      </p:sp>
      <p:pic>
        <p:nvPicPr>
          <p:cNvPr id="2050" name="Picture 2" descr="C:\Users\student\Desktop\12735949_907784345937892_13339851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24" y="226535"/>
            <a:ext cx="30289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tudent\Desktop\12714025_907784339271226_1331486016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092" y="195223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tudent\Desktop\12714372_907784332604560_1667013145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67" y="3962166"/>
            <a:ext cx="3275856" cy="261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student\Desktop\12735889_907784382604555_1556941825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353" y="4099236"/>
            <a:ext cx="2664296" cy="249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27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Stará radnice 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58836" y="1353788"/>
            <a:ext cx="6891017" cy="4894612"/>
          </a:xfrm>
        </p:spPr>
        <p:txBody>
          <a:bodyPr>
            <a:noAutofit/>
          </a:bodyPr>
          <a:lstStyle/>
          <a:p>
            <a:pPr algn="just"/>
            <a:r>
              <a:rPr lang="cs-CZ" sz="1600" dirty="0">
                <a:cs typeface="Times New Roman" panose="02020603050405020304" pitchFamily="18" charset="0"/>
              </a:rPr>
              <a:t>Stará radnice na </a:t>
            </a:r>
            <a:r>
              <a:rPr lang="cs-CZ" sz="1600" dirty="0">
                <a:cs typeface="Times New Roman" panose="02020603050405020304" pitchFamily="18" charset="0"/>
                <a:hlinkClick r:id="rId2" tooltip="Masarykovo náměstí (Ostrava)"/>
              </a:rPr>
              <a:t>Masarykově náměstí</a:t>
            </a:r>
            <a:r>
              <a:rPr lang="cs-CZ" sz="1600" dirty="0">
                <a:cs typeface="Times New Roman" panose="02020603050405020304" pitchFamily="18" charset="0"/>
              </a:rPr>
              <a:t> v </a:t>
            </a:r>
            <a:r>
              <a:rPr lang="cs-CZ" sz="1600" dirty="0">
                <a:cs typeface="Times New Roman" panose="02020603050405020304" pitchFamily="18" charset="0"/>
                <a:hlinkClick r:id="rId3" tooltip="Ostrava"/>
              </a:rPr>
              <a:t>Ostravě</a:t>
            </a:r>
            <a:r>
              <a:rPr lang="cs-CZ" sz="1600" dirty="0">
                <a:cs typeface="Times New Roman" panose="02020603050405020304" pitchFamily="18" charset="0"/>
              </a:rPr>
              <a:t> plnila funkci radniční budovy do roku </a:t>
            </a:r>
            <a:r>
              <a:rPr lang="cs-CZ" sz="1600" dirty="0">
                <a:cs typeface="Times New Roman" panose="02020603050405020304" pitchFamily="18" charset="0"/>
                <a:hlinkClick r:id="rId4" tooltip="1930"/>
              </a:rPr>
              <a:t>1930</a:t>
            </a:r>
            <a:r>
              <a:rPr lang="cs-CZ" sz="1600" dirty="0">
                <a:cs typeface="Times New Roman" panose="02020603050405020304" pitchFamily="18" charset="0"/>
              </a:rPr>
              <a:t>, kdy tuto funkci převzala </a:t>
            </a:r>
            <a:r>
              <a:rPr lang="cs-CZ" sz="1600" dirty="0">
                <a:cs typeface="Times New Roman" panose="02020603050405020304" pitchFamily="18" charset="0"/>
                <a:hlinkClick r:id="rId5" tooltip="Nová radnice (Ostrava)"/>
              </a:rPr>
              <a:t>Nová radnice</a:t>
            </a:r>
            <a:r>
              <a:rPr lang="cs-CZ" sz="1600" dirty="0">
                <a:cs typeface="Times New Roman" panose="02020603050405020304" pitchFamily="18" charset="0"/>
              </a:rPr>
              <a:t>. Ačkoliv první zmínka o ní pochází z roku </a:t>
            </a:r>
            <a:r>
              <a:rPr lang="cs-CZ" sz="1600" dirty="0">
                <a:cs typeface="Times New Roman" panose="02020603050405020304" pitchFamily="18" charset="0"/>
                <a:hlinkClick r:id="rId6" tooltip="1539"/>
              </a:rPr>
              <a:t>1539</a:t>
            </a:r>
            <a:r>
              <a:rPr lang="cs-CZ" sz="1600" dirty="0">
                <a:cs typeface="Times New Roman" panose="02020603050405020304" pitchFamily="18" charset="0"/>
              </a:rPr>
              <a:t>, přesný rok dostavby není možné doložit. V letech </a:t>
            </a:r>
            <a:r>
              <a:rPr lang="cs-CZ" sz="1600" dirty="0">
                <a:cs typeface="Times New Roman" panose="02020603050405020304" pitchFamily="18" charset="0"/>
                <a:hlinkClick r:id="rId7" tooltip="1737"/>
              </a:rPr>
              <a:t>1737</a:t>
            </a:r>
            <a:r>
              <a:rPr lang="cs-CZ" sz="1600" dirty="0">
                <a:cs typeface="Times New Roman" panose="02020603050405020304" pitchFamily="18" charset="0"/>
              </a:rPr>
              <a:t>–</a:t>
            </a:r>
            <a:r>
              <a:rPr lang="cs-CZ" sz="1600" dirty="0">
                <a:cs typeface="Times New Roman" panose="02020603050405020304" pitchFamily="18" charset="0"/>
                <a:hlinkClick r:id="rId8" tooltip="1780"/>
              </a:rPr>
              <a:t>1780</a:t>
            </a:r>
            <a:r>
              <a:rPr lang="cs-CZ" sz="1600" dirty="0">
                <a:cs typeface="Times New Roman" panose="02020603050405020304" pitchFamily="18" charset="0"/>
              </a:rPr>
              <a:t> byla radniční věž přestavěna na kvadratickou. Na vrchol byly umístěny hodiny. Do stavby se promítly prvky </a:t>
            </a:r>
            <a:r>
              <a:rPr lang="cs-CZ" sz="1600" dirty="0">
                <a:cs typeface="Times New Roman" panose="02020603050405020304" pitchFamily="18" charset="0"/>
                <a:hlinkClick r:id="rId9" tooltip="Baroko"/>
              </a:rPr>
              <a:t>baroka</a:t>
            </a:r>
            <a:r>
              <a:rPr lang="cs-CZ" sz="1600" dirty="0">
                <a:cs typeface="Times New Roman" panose="02020603050405020304" pitchFamily="18" charset="0"/>
              </a:rPr>
              <a:t>. V roce </a:t>
            </a:r>
            <a:r>
              <a:rPr lang="cs-CZ" sz="1600" dirty="0">
                <a:cs typeface="Times New Roman" panose="02020603050405020304" pitchFamily="18" charset="0"/>
                <a:hlinkClick r:id="rId10" tooltip="1829"/>
              </a:rPr>
              <a:t>1829</a:t>
            </a:r>
            <a:r>
              <a:rPr lang="cs-CZ" sz="1600" dirty="0">
                <a:cs typeface="Times New Roman" panose="02020603050405020304" pitchFamily="18" charset="0"/>
              </a:rPr>
              <a:t> věž zasáhl </a:t>
            </a:r>
            <a:r>
              <a:rPr lang="cs-CZ" sz="1600" dirty="0">
                <a:cs typeface="Times New Roman" panose="02020603050405020304" pitchFamily="18" charset="0"/>
                <a:hlinkClick r:id="rId11" tooltip="Blesk"/>
              </a:rPr>
              <a:t>blesk</a:t>
            </a:r>
            <a:r>
              <a:rPr lang="cs-CZ" sz="1600" dirty="0">
                <a:cs typeface="Times New Roman" panose="02020603050405020304" pitchFamily="18" charset="0"/>
              </a:rPr>
              <a:t> a pro celkovou zchátralost měla být stržena. Nestalo se tak a věž byla důkladně opravena. Další přestavba, tentokrát v </a:t>
            </a:r>
            <a:r>
              <a:rPr lang="cs-CZ" sz="1600" dirty="0">
                <a:cs typeface="Times New Roman" panose="02020603050405020304" pitchFamily="18" charset="0"/>
                <a:hlinkClick r:id="rId12" tooltip="Empír"/>
              </a:rPr>
              <a:t>empírovém</a:t>
            </a:r>
            <a:r>
              <a:rPr lang="cs-CZ" sz="1600" dirty="0">
                <a:cs typeface="Times New Roman" panose="02020603050405020304" pitchFamily="18" charset="0"/>
              </a:rPr>
              <a:t> slohu, probíhala v letech </a:t>
            </a:r>
            <a:r>
              <a:rPr lang="cs-CZ" sz="1600" dirty="0">
                <a:cs typeface="Times New Roman" panose="02020603050405020304" pitchFamily="18" charset="0"/>
                <a:hlinkClick r:id="rId13" tooltip="1831"/>
              </a:rPr>
              <a:t>1831</a:t>
            </a:r>
            <a:r>
              <a:rPr lang="cs-CZ" sz="1600" dirty="0">
                <a:cs typeface="Times New Roman" panose="02020603050405020304" pitchFamily="18" charset="0"/>
              </a:rPr>
              <a:t>–</a:t>
            </a:r>
            <a:r>
              <a:rPr lang="cs-CZ" sz="1600" dirty="0">
                <a:cs typeface="Times New Roman" panose="02020603050405020304" pitchFamily="18" charset="0"/>
                <a:hlinkClick r:id="rId14" tooltip="1837"/>
              </a:rPr>
              <a:t>1837</a:t>
            </a:r>
            <a:r>
              <a:rPr lang="cs-CZ" sz="1600" dirty="0">
                <a:cs typeface="Times New Roman" panose="02020603050405020304" pitchFamily="18" charset="0"/>
              </a:rPr>
              <a:t>. V roce </a:t>
            </a:r>
            <a:r>
              <a:rPr lang="cs-CZ" sz="1600" dirty="0">
                <a:cs typeface="Times New Roman" panose="02020603050405020304" pitchFamily="18" charset="0"/>
                <a:hlinkClick r:id="rId15" tooltip="1859"/>
              </a:rPr>
              <a:t>1859</a:t>
            </a:r>
            <a:r>
              <a:rPr lang="cs-CZ" sz="1600" dirty="0">
                <a:cs typeface="Times New Roman" panose="02020603050405020304" pitchFamily="18" charset="0"/>
              </a:rPr>
              <a:t> bylo zprovozněno druhé patro. Poslední významná přestavba probíhala od roku </a:t>
            </a:r>
            <a:r>
              <a:rPr lang="cs-CZ" sz="1600" dirty="0">
                <a:cs typeface="Times New Roman" panose="02020603050405020304" pitchFamily="18" charset="0"/>
                <a:hlinkClick r:id="rId16" tooltip="1874"/>
              </a:rPr>
              <a:t>1874</a:t>
            </a:r>
            <a:r>
              <a:rPr lang="cs-CZ" sz="1600" dirty="0">
                <a:cs typeface="Times New Roman" panose="02020603050405020304" pitchFamily="18" charset="0"/>
              </a:rPr>
              <a:t> do roku </a:t>
            </a:r>
            <a:r>
              <a:rPr lang="cs-CZ" sz="1600" dirty="0">
                <a:cs typeface="Times New Roman" panose="02020603050405020304" pitchFamily="18" charset="0"/>
                <a:hlinkClick r:id="rId17" tooltip="1875"/>
              </a:rPr>
              <a:t>1875</a:t>
            </a:r>
            <a:r>
              <a:rPr lang="cs-CZ" sz="1600" dirty="0">
                <a:cs typeface="Times New Roman" panose="02020603050405020304" pitchFamily="18" charset="0"/>
              </a:rPr>
              <a:t>, kdy byly vnější fasády upraveny </a:t>
            </a:r>
            <a:r>
              <a:rPr lang="cs-CZ" sz="1600" dirty="0">
                <a:cs typeface="Times New Roman" panose="02020603050405020304" pitchFamily="18" charset="0"/>
                <a:hlinkClick r:id="rId18" tooltip="Novorenesance"/>
              </a:rPr>
              <a:t>novorenesančně</a:t>
            </a:r>
            <a:r>
              <a:rPr lang="cs-CZ" sz="1600" dirty="0">
                <a:cs typeface="Times New Roman" panose="02020603050405020304" pitchFamily="18" charset="0"/>
              </a:rPr>
              <a:t>. V roce </a:t>
            </a:r>
            <a:r>
              <a:rPr lang="cs-CZ" sz="1600" dirty="0">
                <a:cs typeface="Times New Roman" panose="02020603050405020304" pitchFamily="18" charset="0"/>
                <a:hlinkClick r:id="rId19" tooltip="1885"/>
              </a:rPr>
              <a:t>1885</a:t>
            </a:r>
            <a:r>
              <a:rPr lang="cs-CZ" sz="1600" dirty="0">
                <a:cs typeface="Times New Roman" panose="02020603050405020304" pitchFamily="18" charset="0"/>
              </a:rPr>
              <a:t> byla přistavěna ještě jedna budova. Od roku </a:t>
            </a:r>
            <a:r>
              <a:rPr lang="cs-CZ" sz="1600" dirty="0">
                <a:cs typeface="Times New Roman" panose="02020603050405020304" pitchFamily="18" charset="0"/>
                <a:hlinkClick r:id="rId20" tooltip="1931"/>
              </a:rPr>
              <a:t>1931</a:t>
            </a:r>
            <a:r>
              <a:rPr lang="cs-CZ" sz="1600" dirty="0">
                <a:cs typeface="Times New Roman" panose="02020603050405020304" pitchFamily="18" charset="0"/>
              </a:rPr>
              <a:t> slouží budova jako sídlo </a:t>
            </a:r>
            <a:r>
              <a:rPr lang="cs-CZ" sz="1600" dirty="0">
                <a:cs typeface="Times New Roman" panose="02020603050405020304" pitchFamily="18" charset="0"/>
                <a:hlinkClick r:id="rId21" tooltip="Ostravské muzeum"/>
              </a:rPr>
              <a:t>Ostravského muzea</a:t>
            </a:r>
            <a:r>
              <a:rPr lang="cs-CZ" sz="1600" dirty="0"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cs-CZ" sz="1600" dirty="0"/>
          </a:p>
        </p:txBody>
      </p:sp>
      <p:pic>
        <p:nvPicPr>
          <p:cNvPr id="4" name="obrázek 1" descr="https://upload.wikimedia.org/wikipedia/commons/thumb/4/45/Stara_radnice_Ostrava_Morovy_sloup_2009.JPG/220px-Stara_radnice_Ostrava_Morovy_sloup_2009.JPG"/>
          <p:cNvPicPr/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57817" y="1470287"/>
            <a:ext cx="3133527" cy="4633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085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0629" y="120209"/>
            <a:ext cx="9404723" cy="1400530"/>
          </a:xfrm>
        </p:spPr>
        <p:txBody>
          <a:bodyPr/>
          <a:lstStyle/>
          <a:p>
            <a:r>
              <a:rPr lang="cs-CZ" altLang="en-US" sz="4000" dirty="0">
                <a:solidFill>
                  <a:schemeClr val="tx1"/>
                </a:solidFill>
              </a:rPr>
              <a:t>Ostravské Muzeum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5795" y="1328524"/>
            <a:ext cx="8946541" cy="4195481"/>
          </a:xfrm>
        </p:spPr>
        <p:txBody>
          <a:bodyPr/>
          <a:lstStyle/>
          <a:p>
            <a:pPr marL="0" indent="0">
              <a:buNone/>
            </a:pPr>
            <a:r>
              <a:rPr lang="cs-CZ" altLang="cs-CZ" dirty="0" smtClean="0"/>
              <a:t>- </a:t>
            </a:r>
            <a:r>
              <a:rPr lang="en-US" altLang="cs-CZ" dirty="0" err="1" smtClean="0"/>
              <a:t>Ostravské</a:t>
            </a:r>
            <a:r>
              <a:rPr lang="en-US" altLang="cs-CZ" dirty="0" smtClean="0"/>
              <a:t> </a:t>
            </a:r>
            <a:r>
              <a:rPr lang="en-US" altLang="cs-CZ" dirty="0" err="1"/>
              <a:t>muzeum</a:t>
            </a:r>
            <a:r>
              <a:rPr lang="en-US" altLang="cs-CZ" dirty="0"/>
              <a:t> </a:t>
            </a:r>
            <a:r>
              <a:rPr lang="en-US" altLang="cs-CZ" dirty="0" err="1"/>
              <a:t>bylo</a:t>
            </a:r>
            <a:r>
              <a:rPr lang="en-US" altLang="cs-CZ" dirty="0"/>
              <a:t> </a:t>
            </a:r>
            <a:r>
              <a:rPr lang="en-US" altLang="cs-CZ" dirty="0" err="1"/>
              <a:t>založeno</a:t>
            </a:r>
            <a:r>
              <a:rPr lang="en-US" altLang="cs-CZ" dirty="0"/>
              <a:t> v </a:t>
            </a:r>
            <a:r>
              <a:rPr lang="en-US" altLang="cs-CZ" dirty="0" err="1"/>
              <a:t>roce</a:t>
            </a:r>
            <a:r>
              <a:rPr lang="en-US" altLang="cs-CZ" dirty="0"/>
              <a:t> </a:t>
            </a:r>
            <a:r>
              <a:rPr lang="en-US" altLang="cs-CZ" dirty="0" smtClean="0"/>
              <a:t>1872</a:t>
            </a:r>
            <a:endParaRPr lang="cs-CZ" altLang="cs-CZ" dirty="0" smtClean="0"/>
          </a:p>
          <a:p>
            <a:pPr marL="0" indent="0">
              <a:buNone/>
            </a:pPr>
            <a:r>
              <a:rPr lang="cs-CZ" altLang="cs-CZ" dirty="0" smtClean="0"/>
              <a:t>- </a:t>
            </a:r>
            <a:r>
              <a:rPr lang="en-US" altLang="cs-CZ" dirty="0" err="1" smtClean="0"/>
              <a:t>Založil</a:t>
            </a:r>
            <a:r>
              <a:rPr lang="en-US" altLang="cs-CZ" dirty="0" smtClean="0"/>
              <a:t> </a:t>
            </a:r>
            <a:r>
              <a:rPr lang="en-US" altLang="cs-CZ" dirty="0" err="1"/>
              <a:t>jej</a:t>
            </a:r>
            <a:r>
              <a:rPr lang="en-US" altLang="cs-CZ" dirty="0"/>
              <a:t> </a:t>
            </a:r>
            <a:r>
              <a:rPr lang="en-US" altLang="cs-CZ" dirty="0" err="1"/>
              <a:t>ve</a:t>
            </a:r>
            <a:r>
              <a:rPr lang="en-US" altLang="cs-CZ" dirty="0"/>
              <a:t> </a:t>
            </a:r>
            <a:r>
              <a:rPr lang="en-US" altLang="cs-CZ" dirty="0" err="1"/>
              <a:t>Slezské</a:t>
            </a:r>
            <a:r>
              <a:rPr lang="en-US" altLang="cs-CZ" dirty="0"/>
              <a:t> </a:t>
            </a:r>
            <a:r>
              <a:rPr lang="en-US" altLang="cs-CZ" dirty="0" err="1"/>
              <a:t>Ostravě</a:t>
            </a:r>
            <a:r>
              <a:rPr lang="en-US" altLang="cs-CZ" dirty="0"/>
              <a:t> </a:t>
            </a:r>
            <a:r>
              <a:rPr lang="en-US" altLang="cs-CZ" dirty="0" err="1"/>
              <a:t>učitel</a:t>
            </a:r>
            <a:r>
              <a:rPr lang="en-US" altLang="cs-CZ" dirty="0"/>
              <a:t>, </a:t>
            </a:r>
            <a:r>
              <a:rPr lang="en-US" altLang="cs-CZ" dirty="0" err="1"/>
              <a:t>osvětový</a:t>
            </a:r>
            <a:r>
              <a:rPr lang="en-US" altLang="cs-CZ" dirty="0"/>
              <a:t> </a:t>
            </a:r>
            <a:r>
              <a:rPr lang="en-US" altLang="cs-CZ" dirty="0" err="1"/>
              <a:t>pracovník</a:t>
            </a:r>
            <a:r>
              <a:rPr lang="en-US" altLang="cs-CZ" dirty="0"/>
              <a:t> a </a:t>
            </a:r>
            <a:r>
              <a:rPr lang="en-US" altLang="cs-CZ" dirty="0" err="1"/>
              <a:t>sběratel</a:t>
            </a:r>
            <a:r>
              <a:rPr lang="en-US" altLang="cs-CZ" dirty="0" smtClean="0"/>
              <a:t>,</a:t>
            </a:r>
            <a:endParaRPr lang="cs-CZ" altLang="cs-CZ" dirty="0" smtClean="0"/>
          </a:p>
          <a:p>
            <a:pPr marL="0" indent="0">
              <a:buNone/>
            </a:pPr>
            <a:r>
              <a:rPr lang="cs-CZ" altLang="cs-CZ" dirty="0" smtClean="0"/>
              <a:t>  </a:t>
            </a:r>
            <a:r>
              <a:rPr lang="en-US" altLang="cs-CZ" dirty="0" smtClean="0"/>
              <a:t>Karel </a:t>
            </a:r>
            <a:r>
              <a:rPr lang="en-US" altLang="cs-CZ" dirty="0" err="1"/>
              <a:t>Jaromír</a:t>
            </a:r>
            <a:r>
              <a:rPr lang="en-US" altLang="cs-CZ" dirty="0"/>
              <a:t> </a:t>
            </a:r>
            <a:r>
              <a:rPr lang="en-US" altLang="cs-CZ" dirty="0" err="1"/>
              <a:t>Bukovanský</a:t>
            </a:r>
            <a:endParaRPr lang="en-US" alt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11" y="2775261"/>
            <a:ext cx="2565632" cy="36855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891" y="2432833"/>
            <a:ext cx="6239552" cy="416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98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3132" y="676894"/>
            <a:ext cx="7481455" cy="5415148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80000"/>
              </a:lnSpc>
            </a:pPr>
            <a:r>
              <a:rPr lang="en-US" altLang="cs-CZ" dirty="0" err="1"/>
              <a:t>Sbírkové</a:t>
            </a:r>
            <a:r>
              <a:rPr lang="en-US" altLang="cs-CZ" dirty="0"/>
              <a:t> </a:t>
            </a:r>
            <a:r>
              <a:rPr lang="en-US" altLang="cs-CZ" dirty="0" err="1"/>
              <a:t>fondy</a:t>
            </a:r>
            <a:r>
              <a:rPr lang="en-US" altLang="cs-CZ" dirty="0"/>
              <a:t> v </a:t>
            </a:r>
            <a:r>
              <a:rPr lang="en-US" altLang="cs-CZ" dirty="0" err="1"/>
              <a:t>současné</a:t>
            </a:r>
            <a:r>
              <a:rPr lang="en-US" altLang="cs-CZ" dirty="0"/>
              <a:t> </a:t>
            </a:r>
            <a:r>
              <a:rPr lang="en-US" altLang="cs-CZ" dirty="0" err="1"/>
              <a:t>době</a:t>
            </a:r>
            <a:r>
              <a:rPr lang="en-US" altLang="cs-CZ" dirty="0"/>
              <a:t> </a:t>
            </a:r>
            <a:r>
              <a:rPr lang="en-US" altLang="cs-CZ" dirty="0" err="1"/>
              <a:t>čítají</a:t>
            </a:r>
            <a:r>
              <a:rPr lang="en-US" altLang="cs-CZ" dirty="0"/>
              <a:t> </a:t>
            </a:r>
            <a:r>
              <a:rPr lang="en-US" altLang="cs-CZ" dirty="0" err="1"/>
              <a:t>kolem</a:t>
            </a:r>
            <a:r>
              <a:rPr lang="en-US" altLang="cs-CZ" dirty="0"/>
              <a:t> 300 000 </a:t>
            </a:r>
            <a:r>
              <a:rPr lang="en-US" altLang="cs-CZ" dirty="0" err="1"/>
              <a:t>inventárních</a:t>
            </a:r>
            <a:r>
              <a:rPr lang="en-US" altLang="cs-CZ" dirty="0"/>
              <a:t> </a:t>
            </a:r>
            <a:r>
              <a:rPr lang="en-US" altLang="cs-CZ" dirty="0" err="1"/>
              <a:t>čísel</a:t>
            </a:r>
            <a:r>
              <a:rPr lang="en-US" altLang="cs-CZ" dirty="0"/>
              <a:t>, </a:t>
            </a:r>
            <a:r>
              <a:rPr lang="en-US" altLang="cs-CZ" dirty="0" err="1"/>
              <a:t>předmětů</a:t>
            </a:r>
            <a:r>
              <a:rPr lang="en-US" altLang="cs-CZ" dirty="0"/>
              <a:t> </a:t>
            </a:r>
            <a:r>
              <a:rPr lang="en-US" altLang="cs-CZ" dirty="0" err="1"/>
              <a:t>značné</a:t>
            </a:r>
            <a:r>
              <a:rPr lang="en-US" altLang="cs-CZ" dirty="0"/>
              <a:t> </a:t>
            </a:r>
            <a:r>
              <a:rPr lang="en-US" altLang="cs-CZ" dirty="0" err="1"/>
              <a:t>historické</a:t>
            </a:r>
            <a:r>
              <a:rPr lang="en-US" altLang="cs-CZ" dirty="0"/>
              <a:t> </a:t>
            </a:r>
            <a:r>
              <a:rPr lang="en-US" altLang="cs-CZ" dirty="0" err="1"/>
              <a:t>hodnoty</a:t>
            </a:r>
            <a:r>
              <a:rPr lang="en-US" altLang="cs-CZ" dirty="0"/>
              <a:t>.</a:t>
            </a:r>
          </a:p>
          <a:p>
            <a:pPr algn="just">
              <a:lnSpc>
                <a:spcPct val="80000"/>
              </a:lnSpc>
            </a:pPr>
            <a:endParaRPr lang="en-US" altLang="cs-CZ" sz="2400" dirty="0"/>
          </a:p>
          <a:p>
            <a:pPr algn="just">
              <a:lnSpc>
                <a:spcPct val="80000"/>
              </a:lnSpc>
            </a:pPr>
            <a:r>
              <a:rPr lang="en-US" altLang="cs-CZ" dirty="0" err="1"/>
              <a:t>Nejrozsáhlejší</a:t>
            </a:r>
            <a:r>
              <a:rPr lang="en-US" altLang="cs-CZ" dirty="0"/>
              <a:t> </a:t>
            </a:r>
            <a:r>
              <a:rPr lang="en-US" altLang="cs-CZ" dirty="0" err="1"/>
              <a:t>část</a:t>
            </a:r>
            <a:r>
              <a:rPr lang="en-US" altLang="cs-CZ" dirty="0"/>
              <a:t> </a:t>
            </a:r>
            <a:r>
              <a:rPr lang="en-US" altLang="cs-CZ" dirty="0" err="1"/>
              <a:t>tvoří</a:t>
            </a:r>
            <a:r>
              <a:rPr lang="en-US" altLang="cs-CZ" dirty="0"/>
              <a:t> </a:t>
            </a:r>
            <a:r>
              <a:rPr lang="en-US" altLang="cs-CZ" dirty="0" err="1"/>
              <a:t>společenskovědné</a:t>
            </a:r>
            <a:r>
              <a:rPr lang="en-US" altLang="cs-CZ" dirty="0"/>
              <a:t> </a:t>
            </a:r>
            <a:r>
              <a:rPr lang="en-US" altLang="cs-CZ" dirty="0" err="1"/>
              <a:t>sbírky</a:t>
            </a:r>
            <a:r>
              <a:rPr lang="en-US" altLang="cs-CZ" dirty="0"/>
              <a:t> a to:</a:t>
            </a:r>
          </a:p>
          <a:p>
            <a:pPr algn="just">
              <a:lnSpc>
                <a:spcPct val="80000"/>
              </a:lnSpc>
            </a:pPr>
            <a:endParaRPr lang="en-US" altLang="cs-CZ" sz="2400" dirty="0"/>
          </a:p>
          <a:p>
            <a:pPr algn="just">
              <a:lnSpc>
                <a:spcPct val="80000"/>
              </a:lnSpc>
            </a:pPr>
            <a:r>
              <a:rPr lang="en-US" altLang="cs-CZ" dirty="0" err="1"/>
              <a:t>prehistorické</a:t>
            </a:r>
            <a:r>
              <a:rPr lang="en-US" altLang="cs-CZ" dirty="0"/>
              <a:t> </a:t>
            </a:r>
            <a:r>
              <a:rPr lang="en-US" altLang="cs-CZ" dirty="0" err="1"/>
              <a:t>archeologické</a:t>
            </a:r>
            <a:r>
              <a:rPr lang="en-US" altLang="cs-CZ" dirty="0"/>
              <a:t> – </a:t>
            </a:r>
            <a:r>
              <a:rPr lang="en-US" altLang="cs-CZ" dirty="0" err="1"/>
              <a:t>nálezy</a:t>
            </a:r>
            <a:r>
              <a:rPr lang="en-US" altLang="cs-CZ" dirty="0"/>
              <a:t> z </a:t>
            </a:r>
            <a:r>
              <a:rPr lang="en-US" altLang="cs-CZ" dirty="0" err="1"/>
              <a:t>okolí</a:t>
            </a:r>
            <a:r>
              <a:rPr lang="en-US" altLang="cs-CZ" dirty="0"/>
              <a:t> </a:t>
            </a:r>
            <a:r>
              <a:rPr lang="en-US" altLang="cs-CZ" dirty="0" err="1"/>
              <a:t>Ostravy</a:t>
            </a:r>
            <a:r>
              <a:rPr lang="en-US" altLang="cs-CZ" dirty="0"/>
              <a:t> </a:t>
            </a:r>
          </a:p>
          <a:p>
            <a:pPr algn="just">
              <a:lnSpc>
                <a:spcPct val="80000"/>
              </a:lnSpc>
            </a:pPr>
            <a:r>
              <a:rPr lang="en-US" altLang="cs-CZ" dirty="0" err="1"/>
              <a:t>historické</a:t>
            </a:r>
            <a:r>
              <a:rPr lang="en-US" altLang="cs-CZ" dirty="0"/>
              <a:t> a </a:t>
            </a:r>
            <a:r>
              <a:rPr lang="en-US" altLang="cs-CZ" dirty="0" err="1"/>
              <a:t>uměleckohistorické</a:t>
            </a:r>
            <a:r>
              <a:rPr lang="en-US" altLang="cs-CZ" dirty="0"/>
              <a:t> – </a:t>
            </a:r>
            <a:r>
              <a:rPr lang="en-US" altLang="cs-CZ" dirty="0" err="1"/>
              <a:t>nábytek</a:t>
            </a:r>
            <a:r>
              <a:rPr lang="en-US" altLang="cs-CZ" dirty="0"/>
              <a:t>, </a:t>
            </a:r>
            <a:r>
              <a:rPr lang="en-US" altLang="cs-CZ" dirty="0" err="1"/>
              <a:t>sklo</a:t>
            </a:r>
            <a:r>
              <a:rPr lang="en-US" altLang="cs-CZ" dirty="0"/>
              <a:t>, </a:t>
            </a:r>
            <a:r>
              <a:rPr lang="en-US" altLang="cs-CZ" dirty="0" err="1"/>
              <a:t>porcelán</a:t>
            </a:r>
            <a:r>
              <a:rPr lang="en-US" altLang="cs-CZ" dirty="0"/>
              <a:t>, </a:t>
            </a:r>
            <a:r>
              <a:rPr lang="en-US" altLang="cs-CZ" dirty="0" err="1"/>
              <a:t>keramika</a:t>
            </a:r>
            <a:r>
              <a:rPr lang="en-US" altLang="cs-CZ" dirty="0"/>
              <a:t>, </a:t>
            </a:r>
            <a:r>
              <a:rPr lang="en-US" altLang="cs-CZ" dirty="0" err="1"/>
              <a:t>hodiny</a:t>
            </a:r>
            <a:r>
              <a:rPr lang="en-US" altLang="cs-CZ" dirty="0"/>
              <a:t>, </a:t>
            </a:r>
            <a:r>
              <a:rPr lang="en-US" altLang="cs-CZ" dirty="0" err="1"/>
              <a:t>numizmatika</a:t>
            </a:r>
            <a:r>
              <a:rPr lang="en-US" altLang="cs-CZ" dirty="0"/>
              <a:t>, </a:t>
            </a:r>
            <a:r>
              <a:rPr lang="en-US" altLang="cs-CZ" dirty="0" err="1"/>
              <a:t>malířství</a:t>
            </a:r>
            <a:r>
              <a:rPr lang="en-US" altLang="cs-CZ" dirty="0"/>
              <a:t> a </a:t>
            </a:r>
            <a:r>
              <a:rPr lang="en-US" altLang="cs-CZ" dirty="0" err="1"/>
              <a:t>sochařství</a:t>
            </a:r>
            <a:r>
              <a:rPr lang="en-US" altLang="cs-CZ" dirty="0"/>
              <a:t>, </a:t>
            </a:r>
            <a:r>
              <a:rPr lang="en-US" altLang="cs-CZ" dirty="0" err="1"/>
              <a:t>zbraně</a:t>
            </a:r>
            <a:r>
              <a:rPr lang="en-US" altLang="cs-CZ" dirty="0"/>
              <a:t>, </a:t>
            </a:r>
            <a:r>
              <a:rPr lang="en-US" altLang="cs-CZ" dirty="0" err="1"/>
              <a:t>cín</a:t>
            </a:r>
            <a:r>
              <a:rPr lang="en-US" altLang="cs-CZ" dirty="0"/>
              <a:t> a </a:t>
            </a:r>
            <a:r>
              <a:rPr lang="en-US" altLang="cs-CZ" dirty="0" err="1"/>
              <a:t>jiné</a:t>
            </a:r>
            <a:r>
              <a:rPr lang="en-US" altLang="cs-CZ" dirty="0"/>
              <a:t> </a:t>
            </a:r>
          </a:p>
          <a:p>
            <a:pPr algn="just">
              <a:lnSpc>
                <a:spcPct val="80000"/>
              </a:lnSpc>
            </a:pPr>
            <a:r>
              <a:rPr lang="en-US" altLang="cs-CZ" dirty="0" err="1"/>
              <a:t>národopisné</a:t>
            </a:r>
            <a:r>
              <a:rPr lang="en-US" altLang="cs-CZ" dirty="0"/>
              <a:t> – </a:t>
            </a:r>
            <a:r>
              <a:rPr lang="en-US" altLang="cs-CZ" dirty="0" err="1"/>
              <a:t>malovaný</a:t>
            </a:r>
            <a:r>
              <a:rPr lang="en-US" altLang="cs-CZ" dirty="0"/>
              <a:t> </a:t>
            </a:r>
            <a:r>
              <a:rPr lang="en-US" altLang="cs-CZ" dirty="0" err="1"/>
              <a:t>nábytek</a:t>
            </a:r>
            <a:r>
              <a:rPr lang="en-US" altLang="cs-CZ" dirty="0"/>
              <a:t>, </a:t>
            </a:r>
            <a:r>
              <a:rPr lang="en-US" altLang="cs-CZ" dirty="0" err="1"/>
              <a:t>pracovní</a:t>
            </a:r>
            <a:r>
              <a:rPr lang="en-US" altLang="cs-CZ" dirty="0"/>
              <a:t> </a:t>
            </a:r>
            <a:r>
              <a:rPr lang="en-US" altLang="cs-CZ" dirty="0" err="1"/>
              <a:t>nářadí</a:t>
            </a:r>
            <a:r>
              <a:rPr lang="en-US" altLang="cs-CZ" dirty="0"/>
              <a:t>, </a:t>
            </a:r>
            <a:r>
              <a:rPr lang="en-US" altLang="cs-CZ" dirty="0" err="1"/>
              <a:t>kroje</a:t>
            </a:r>
            <a:r>
              <a:rPr lang="en-US" altLang="cs-CZ" dirty="0"/>
              <a:t>, </a:t>
            </a:r>
            <a:r>
              <a:rPr lang="en-US" altLang="cs-CZ" dirty="0" err="1"/>
              <a:t>obrázky</a:t>
            </a:r>
            <a:r>
              <a:rPr lang="en-US" altLang="cs-CZ" dirty="0"/>
              <a:t> </a:t>
            </a:r>
            <a:r>
              <a:rPr lang="en-US" altLang="cs-CZ" dirty="0" err="1"/>
              <a:t>na</a:t>
            </a:r>
            <a:r>
              <a:rPr lang="en-US" altLang="cs-CZ" dirty="0"/>
              <a:t> </a:t>
            </a:r>
            <a:r>
              <a:rPr lang="en-US" altLang="cs-CZ" dirty="0" err="1"/>
              <a:t>skle</a:t>
            </a:r>
            <a:r>
              <a:rPr lang="en-US" altLang="cs-CZ" dirty="0"/>
              <a:t>, </a:t>
            </a:r>
            <a:r>
              <a:rPr lang="en-US" altLang="cs-CZ" dirty="0" err="1"/>
              <a:t>plastiky</a:t>
            </a:r>
            <a:endParaRPr lang="en-US" altLang="cs-CZ" dirty="0"/>
          </a:p>
          <a:p>
            <a:pPr algn="just">
              <a:lnSpc>
                <a:spcPct val="80000"/>
              </a:lnSpc>
            </a:pPr>
            <a:r>
              <a:rPr lang="en-US" altLang="cs-CZ" dirty="0" err="1"/>
              <a:t>hudebně</a:t>
            </a:r>
            <a:r>
              <a:rPr lang="en-US" altLang="cs-CZ" dirty="0"/>
              <a:t> </a:t>
            </a:r>
            <a:r>
              <a:rPr lang="en-US" altLang="cs-CZ" dirty="0" err="1"/>
              <a:t>historické</a:t>
            </a:r>
            <a:r>
              <a:rPr lang="en-US" altLang="cs-CZ" dirty="0"/>
              <a:t> – </a:t>
            </a:r>
            <a:r>
              <a:rPr lang="en-US" altLang="cs-CZ" dirty="0" err="1"/>
              <a:t>vážná</a:t>
            </a:r>
            <a:r>
              <a:rPr lang="en-US" altLang="cs-CZ" dirty="0"/>
              <a:t> </a:t>
            </a:r>
            <a:r>
              <a:rPr lang="en-US" altLang="cs-CZ" dirty="0" err="1"/>
              <a:t>hudba</a:t>
            </a:r>
            <a:r>
              <a:rPr lang="en-US" altLang="cs-CZ" dirty="0"/>
              <a:t>, </a:t>
            </a:r>
            <a:r>
              <a:rPr lang="en-US" altLang="cs-CZ" dirty="0" err="1"/>
              <a:t>folkloristika</a:t>
            </a:r>
            <a:r>
              <a:rPr lang="en-US" altLang="cs-CZ" dirty="0"/>
              <a:t>, </a:t>
            </a:r>
            <a:r>
              <a:rPr lang="en-US" altLang="cs-CZ" dirty="0" err="1"/>
              <a:t>historie</a:t>
            </a:r>
            <a:r>
              <a:rPr lang="en-US" altLang="cs-CZ" dirty="0"/>
              <a:t> </a:t>
            </a:r>
            <a:r>
              <a:rPr lang="en-US" altLang="cs-CZ" dirty="0" err="1"/>
              <a:t>ostravského</a:t>
            </a:r>
            <a:r>
              <a:rPr lang="en-US" altLang="cs-CZ" dirty="0"/>
              <a:t> </a:t>
            </a:r>
            <a:r>
              <a:rPr lang="en-US" altLang="cs-CZ" dirty="0" err="1"/>
              <a:t>divadelnictví</a:t>
            </a:r>
            <a:r>
              <a:rPr lang="en-US" altLang="cs-CZ" dirty="0"/>
              <a:t>.</a:t>
            </a:r>
          </a:p>
          <a:p>
            <a:pPr algn="just">
              <a:lnSpc>
                <a:spcPct val="80000"/>
              </a:lnSpc>
            </a:pPr>
            <a:r>
              <a:rPr lang="en-US" altLang="cs-CZ" dirty="0" err="1"/>
              <a:t>Přírodní</a:t>
            </a:r>
            <a:r>
              <a:rPr lang="en-US" altLang="cs-CZ" dirty="0"/>
              <a:t> </a:t>
            </a:r>
            <a:r>
              <a:rPr lang="en-US" altLang="cs-CZ" dirty="0" err="1"/>
              <a:t>vědy</a:t>
            </a:r>
            <a:r>
              <a:rPr lang="en-US" altLang="cs-CZ" dirty="0"/>
              <a:t> </a:t>
            </a:r>
            <a:r>
              <a:rPr lang="en-US" altLang="cs-CZ" dirty="0" err="1"/>
              <a:t>zastupují</a:t>
            </a:r>
            <a:r>
              <a:rPr lang="en-US" altLang="cs-CZ" dirty="0"/>
              <a:t> </a:t>
            </a:r>
            <a:r>
              <a:rPr lang="en-US" altLang="cs-CZ" dirty="0" err="1"/>
              <a:t>sbírky</a:t>
            </a:r>
            <a:r>
              <a:rPr lang="en-US" altLang="cs-CZ" dirty="0"/>
              <a:t>:</a:t>
            </a:r>
          </a:p>
          <a:p>
            <a:pPr algn="just">
              <a:lnSpc>
                <a:spcPct val="80000"/>
              </a:lnSpc>
            </a:pPr>
            <a:endParaRPr lang="en-US" altLang="cs-CZ" sz="2400" dirty="0"/>
          </a:p>
          <a:p>
            <a:pPr algn="just">
              <a:lnSpc>
                <a:spcPct val="80000"/>
              </a:lnSpc>
            </a:pPr>
            <a:r>
              <a:rPr lang="en-US" altLang="cs-CZ" dirty="0" err="1"/>
              <a:t>entomologické</a:t>
            </a:r>
            <a:r>
              <a:rPr lang="en-US" altLang="cs-CZ" dirty="0"/>
              <a:t> – </a:t>
            </a:r>
            <a:r>
              <a:rPr lang="en-US" altLang="cs-CZ" dirty="0" err="1"/>
              <a:t>brouci</a:t>
            </a:r>
            <a:r>
              <a:rPr lang="en-US" altLang="cs-CZ" dirty="0"/>
              <a:t> a </a:t>
            </a:r>
            <a:r>
              <a:rPr lang="en-US" altLang="cs-CZ" dirty="0" err="1"/>
              <a:t>motýli</a:t>
            </a:r>
            <a:r>
              <a:rPr lang="en-US" altLang="cs-CZ" dirty="0"/>
              <a:t> </a:t>
            </a:r>
          </a:p>
          <a:p>
            <a:pPr algn="just">
              <a:lnSpc>
                <a:spcPct val="80000"/>
              </a:lnSpc>
            </a:pPr>
            <a:r>
              <a:rPr lang="en-US" altLang="cs-CZ" dirty="0" err="1"/>
              <a:t>geologické</a:t>
            </a:r>
            <a:r>
              <a:rPr lang="en-US" altLang="cs-CZ" dirty="0"/>
              <a:t> – </a:t>
            </a:r>
            <a:r>
              <a:rPr lang="en-US" altLang="cs-CZ" dirty="0" err="1"/>
              <a:t>nerosty</a:t>
            </a:r>
            <a:r>
              <a:rPr lang="en-US" altLang="cs-CZ" dirty="0"/>
              <a:t>, </a:t>
            </a:r>
            <a:r>
              <a:rPr lang="en-US" altLang="cs-CZ" dirty="0" err="1"/>
              <a:t>horniny</a:t>
            </a:r>
            <a:r>
              <a:rPr lang="en-US" altLang="cs-CZ" dirty="0"/>
              <a:t> a </a:t>
            </a:r>
            <a:r>
              <a:rPr lang="en-US" altLang="cs-CZ" dirty="0" err="1"/>
              <a:t>jedinečná</a:t>
            </a:r>
            <a:r>
              <a:rPr lang="en-US" altLang="cs-CZ" dirty="0"/>
              <a:t> </a:t>
            </a:r>
            <a:r>
              <a:rPr lang="en-US" altLang="cs-CZ" dirty="0" err="1"/>
              <a:t>Šustova</a:t>
            </a:r>
            <a:r>
              <a:rPr lang="en-US" altLang="cs-CZ" dirty="0"/>
              <a:t> </a:t>
            </a:r>
            <a:r>
              <a:rPr lang="en-US" altLang="cs-CZ" dirty="0" err="1"/>
              <a:t>paleontologická</a:t>
            </a:r>
            <a:r>
              <a:rPr lang="en-US" altLang="cs-CZ" dirty="0"/>
              <a:t> </a:t>
            </a:r>
            <a:r>
              <a:rPr lang="en-US" altLang="cs-CZ" dirty="0" err="1"/>
              <a:t>sbírka</a:t>
            </a:r>
            <a:r>
              <a:rPr lang="en-US" altLang="cs-CZ" dirty="0"/>
              <a:t> </a:t>
            </a:r>
            <a:r>
              <a:rPr lang="en-US" altLang="cs-CZ" dirty="0" err="1"/>
              <a:t>karbonu</a:t>
            </a:r>
            <a:r>
              <a:rPr lang="en-US" altLang="cs-CZ" dirty="0"/>
              <a:t> </a:t>
            </a:r>
          </a:p>
          <a:p>
            <a:pPr algn="just">
              <a:lnSpc>
                <a:spcPct val="80000"/>
              </a:lnSpc>
            </a:pPr>
            <a:r>
              <a:rPr lang="en-US" altLang="cs-CZ" dirty="0" err="1"/>
              <a:t>botanické</a:t>
            </a:r>
            <a:r>
              <a:rPr lang="en-US" altLang="cs-CZ" dirty="0"/>
              <a:t> – </a:t>
            </a:r>
            <a:r>
              <a:rPr lang="en-US" altLang="cs-CZ" dirty="0" err="1"/>
              <a:t>herbáře</a:t>
            </a:r>
            <a:r>
              <a:rPr lang="en-US" altLang="cs-CZ" dirty="0"/>
              <a:t>, </a:t>
            </a:r>
            <a:r>
              <a:rPr lang="en-US" altLang="cs-CZ" dirty="0" err="1"/>
              <a:t>houby</a:t>
            </a:r>
            <a:r>
              <a:rPr lang="en-US" altLang="cs-CZ" dirty="0"/>
              <a:t> </a:t>
            </a:r>
          </a:p>
          <a:p>
            <a:pPr algn="just">
              <a:lnSpc>
                <a:spcPct val="80000"/>
              </a:lnSpc>
            </a:pPr>
            <a:r>
              <a:rPr lang="en-US" altLang="cs-CZ" dirty="0" err="1"/>
              <a:t>zoologické</a:t>
            </a:r>
            <a:r>
              <a:rPr lang="en-US" altLang="cs-CZ" dirty="0"/>
              <a:t> – </a:t>
            </a:r>
            <a:r>
              <a:rPr lang="en-US" altLang="cs-CZ" dirty="0" err="1"/>
              <a:t>preparáty</a:t>
            </a:r>
            <a:r>
              <a:rPr lang="en-US" altLang="cs-CZ" dirty="0"/>
              <a:t> </a:t>
            </a:r>
            <a:r>
              <a:rPr lang="en-US" altLang="cs-CZ" dirty="0" err="1"/>
              <a:t>ptáků</a:t>
            </a:r>
            <a:r>
              <a:rPr lang="en-US" altLang="cs-CZ" dirty="0"/>
              <a:t>, </a:t>
            </a:r>
            <a:r>
              <a:rPr lang="en-US" altLang="cs-CZ" dirty="0" err="1"/>
              <a:t>drobných</a:t>
            </a:r>
            <a:r>
              <a:rPr lang="en-US" altLang="cs-CZ" dirty="0"/>
              <a:t> </a:t>
            </a:r>
            <a:r>
              <a:rPr lang="en-US" altLang="cs-CZ" dirty="0" err="1"/>
              <a:t>savců</a:t>
            </a:r>
            <a:r>
              <a:rPr lang="en-US" altLang="cs-CZ" dirty="0"/>
              <a:t>, </a:t>
            </a:r>
            <a:r>
              <a:rPr lang="en-US" altLang="cs-CZ" dirty="0" err="1"/>
              <a:t>obojživelníků</a:t>
            </a:r>
            <a:r>
              <a:rPr lang="en-US" altLang="cs-CZ" dirty="0"/>
              <a:t> a </a:t>
            </a:r>
            <a:r>
              <a:rPr lang="en-US" altLang="cs-CZ" dirty="0" err="1"/>
              <a:t>ryb</a:t>
            </a:r>
            <a:r>
              <a:rPr lang="en-US" altLang="cs-CZ" dirty="0"/>
              <a:t>.</a:t>
            </a:r>
          </a:p>
          <a:p>
            <a:pPr marL="0" indent="0" algn="just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591" y="736271"/>
            <a:ext cx="3936873" cy="592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44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9382" y="108334"/>
            <a:ext cx="9404723" cy="1400530"/>
          </a:xfrm>
        </p:spPr>
        <p:txBody>
          <a:bodyPr/>
          <a:lstStyle/>
          <a:p>
            <a:r>
              <a:rPr lang="cs-CZ" altLang="cs-CZ" dirty="0" smtClean="0"/>
              <a:t>Nová radnice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8759" y="1304772"/>
            <a:ext cx="8946541" cy="4195481"/>
          </a:xfrm>
        </p:spPr>
        <p:txBody>
          <a:bodyPr/>
          <a:lstStyle/>
          <a:p>
            <a:pPr algn="just"/>
            <a:r>
              <a:rPr lang="cs-CZ" altLang="cs-CZ" dirty="0">
                <a:latin typeface="+mn-lt"/>
              </a:rPr>
              <a:t>Nová radnice je nejznámější stavbou Ostravy. Jedná se o prvorepublikovou dvoukřídlou budovu s vyhlídkovou věží. Stavěla se v letech 1925 až 1930 a vedením stavby byl pověřen tehdy mladý začínající architekt Karel Kotas. Budova s celkovými náklady 52 miliónů korun byla slavnostně otevřena dne 28. října 1930 u příležitosti státního svátku Československé republiky.</a:t>
            </a:r>
          </a:p>
          <a:p>
            <a:pPr algn="just"/>
            <a:endParaRPr lang="cs-CZ" dirty="0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72" y="3332132"/>
            <a:ext cx="9247787" cy="328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087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34792" y="0"/>
            <a:ext cx="10220491" cy="2980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4400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46963" tIns="106140" rIns="146963" bIns="10614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cs-CZ" altLang="cs-CZ" sz="1814" dirty="0">
                <a:solidFill>
                  <a:schemeClr val="tx1"/>
                </a:solidFill>
                <a:latin typeface="+mn-lt"/>
              </a:rPr>
              <a:t>Díky 86 metrů vysoké věži se radnice stala nejvyšší radniční budovou v České republice. Nová radnice je zároveň největší radniční komplex v zemi. Ve věži je informační centrum a možnost vyhlídky z terasy ve výšce 73 metrů. Věž má dvojí světelnou výzdobu: hrany věže jsou opatřeny světelnými řetězy a samotná věž je zespodu nasvícena reflektory. Zevnitř je radnice vyzdobena mramorem a mahagonem a čtyřmi bronzovými sochami, které jsou vysoké 3.2 metru.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201" y="2704580"/>
            <a:ext cx="4865734" cy="3882806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dist="35921" dir="2700000" algn="ctr" rotWithShape="0">
              <a:srgbClr val="808080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395" y="2291938"/>
            <a:ext cx="3106517" cy="437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31104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ostrava.infoshopping.cz/content/uploads/Sykoruv_most_IMG_37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13" y="1900052"/>
            <a:ext cx="6955971" cy="463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546264" y="308759"/>
            <a:ext cx="5094906" cy="802912"/>
          </a:xfrm>
        </p:spPr>
        <p:txBody>
          <a:bodyPr/>
          <a:lstStyle/>
          <a:p>
            <a:r>
              <a:rPr lang="cs-CZ" dirty="0"/>
              <a:t>Most Miloše Sýkory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half" idx="2"/>
          </p:nvPr>
        </p:nvSpPr>
        <p:spPr>
          <a:xfrm>
            <a:off x="7398327" y="1436914"/>
            <a:ext cx="4524499" cy="5237018"/>
          </a:xfrm>
        </p:spPr>
        <p:txBody>
          <a:bodyPr>
            <a:normAutofit/>
          </a:bodyPr>
          <a:lstStyle/>
          <a:p>
            <a:pPr lvl="0" algn="just">
              <a:lnSpc>
                <a:spcPct val="150000"/>
              </a:lnSpc>
            </a:pPr>
            <a:r>
              <a:rPr lang="cs-CZ" dirty="0" smtClean="0"/>
              <a:t>Současně </a:t>
            </a:r>
            <a:r>
              <a:rPr lang="cs-CZ" dirty="0"/>
              <a:t>zde </a:t>
            </a:r>
            <a:r>
              <a:rPr lang="cs-CZ" dirty="0" smtClean="0"/>
              <a:t>stojí </a:t>
            </a:r>
            <a:r>
              <a:rPr lang="cs-CZ" dirty="0" smtClean="0">
                <a:hlinkClick r:id="rId3"/>
              </a:rPr>
              <a:t>ocelový</a:t>
            </a:r>
            <a:r>
              <a:rPr lang="cs-CZ" dirty="0"/>
              <a:t> </a:t>
            </a:r>
            <a:r>
              <a:rPr lang="cs-CZ" dirty="0" smtClean="0"/>
              <a:t>nýtovaný obloukový</a:t>
            </a:r>
            <a:r>
              <a:rPr lang="cs-CZ" dirty="0"/>
              <a:t> </a:t>
            </a:r>
            <a:r>
              <a:rPr lang="cs-CZ" dirty="0">
                <a:hlinkClick r:id="rId4"/>
              </a:rPr>
              <a:t>most</a:t>
            </a:r>
            <a:r>
              <a:rPr lang="cs-CZ" dirty="0"/>
              <a:t> se spodní </a:t>
            </a:r>
            <a:r>
              <a:rPr lang="cs-CZ" dirty="0">
                <a:hlinkClick r:id="rId5"/>
              </a:rPr>
              <a:t>mostovkou</a:t>
            </a:r>
            <a:r>
              <a:rPr lang="cs-CZ" dirty="0"/>
              <a:t> vedoucí přes </a:t>
            </a:r>
            <a:r>
              <a:rPr lang="cs-CZ" dirty="0">
                <a:hlinkClick r:id="rId6"/>
              </a:rPr>
              <a:t>řeku</a:t>
            </a:r>
            <a:r>
              <a:rPr lang="cs-CZ" dirty="0"/>
              <a:t> </a:t>
            </a:r>
            <a:r>
              <a:rPr lang="cs-CZ" dirty="0">
                <a:hlinkClick r:id="rId7"/>
              </a:rPr>
              <a:t>Ostravici</a:t>
            </a:r>
            <a:r>
              <a:rPr lang="cs-CZ" dirty="0"/>
              <a:t>, který spojuje </a:t>
            </a:r>
            <a:r>
              <a:rPr lang="cs-CZ" dirty="0">
                <a:hlinkClick r:id="rId8"/>
              </a:rPr>
              <a:t>moravskou</a:t>
            </a:r>
            <a:r>
              <a:rPr lang="cs-CZ" dirty="0"/>
              <a:t> a </a:t>
            </a:r>
            <a:r>
              <a:rPr lang="cs-CZ" dirty="0">
                <a:hlinkClick r:id="rId9"/>
              </a:rPr>
              <a:t>slezskou</a:t>
            </a:r>
            <a:r>
              <a:rPr lang="cs-CZ" dirty="0"/>
              <a:t> část </a:t>
            </a:r>
            <a:r>
              <a:rPr lang="cs-CZ" dirty="0">
                <a:hlinkClick r:id="rId10"/>
              </a:rPr>
              <a:t>Ostravy</a:t>
            </a:r>
            <a:r>
              <a:rPr lang="cs-CZ" dirty="0"/>
              <a:t>. Má ocelový příhradový oblouk o rozpětí 60 m a vzepětí 7 m, celková délka mostu je 92 m a šířka včetně chodníků je 16 m. Na mostě se nacházejí dva chodníky, každý široký tři metry.</a:t>
            </a:r>
          </a:p>
          <a:p>
            <a:pPr algn="just">
              <a:lnSpc>
                <a:spcPct val="15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661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018318" y="1710045"/>
            <a:ext cx="4857007" cy="5533901"/>
          </a:xfrm>
        </p:spPr>
        <p:txBody>
          <a:bodyPr>
            <a:normAutofit/>
          </a:bodyPr>
          <a:lstStyle/>
          <a:p>
            <a:pPr lvl="0" algn="just">
              <a:lnSpc>
                <a:spcPct val="150000"/>
              </a:lnSpc>
            </a:pPr>
            <a:r>
              <a:rPr lang="cs-CZ" dirty="0"/>
              <a:t>Projekt vypracoval Ing. Josef Seifert. Řetězový most (</a:t>
            </a:r>
            <a:r>
              <a:rPr lang="cs-CZ" dirty="0" err="1"/>
              <a:t>Kettebrücke</a:t>
            </a:r>
            <a:r>
              <a:rPr lang="cs-CZ" dirty="0"/>
              <a:t>) byl vyroben v </a:t>
            </a:r>
            <a:r>
              <a:rPr lang="cs-CZ" dirty="0" err="1"/>
              <a:t>kleinovských</a:t>
            </a:r>
            <a:r>
              <a:rPr lang="cs-CZ" dirty="0"/>
              <a:t> železárnách v </a:t>
            </a:r>
            <a:r>
              <a:rPr lang="cs-CZ" dirty="0">
                <a:hlinkClick r:id="rId2"/>
              </a:rPr>
              <a:t>Sobotíně</a:t>
            </a:r>
            <a:r>
              <a:rPr lang="cs-CZ" dirty="0"/>
              <a:t>. Výstavbu v létech </a:t>
            </a:r>
            <a:r>
              <a:rPr lang="cs-CZ" dirty="0">
                <a:hlinkClick r:id="rId3"/>
              </a:rPr>
              <a:t>1847</a:t>
            </a:r>
            <a:r>
              <a:rPr lang="cs-CZ" dirty="0"/>
              <a:t> až </a:t>
            </a:r>
            <a:r>
              <a:rPr lang="cs-CZ" dirty="0">
                <a:hlinkClick r:id="rId4"/>
              </a:rPr>
              <a:t>1851</a:t>
            </a:r>
            <a:r>
              <a:rPr lang="cs-CZ" dirty="0"/>
              <a:t> vedl místní stavitel Antonín Lerch. Mimo jiné po mostě proudily do Ostravy desítky kusů černého dobytka na proslulé místní </a:t>
            </a:r>
            <a:r>
              <a:rPr lang="cs-CZ" dirty="0" err="1"/>
              <a:t>svinské</a:t>
            </a:r>
            <a:r>
              <a:rPr lang="cs-CZ" dirty="0"/>
              <a:t> trhy.</a:t>
            </a:r>
            <a:r>
              <a:rPr lang="cs-CZ" baseline="30000" dirty="0">
                <a:hlinkClick r:id="rId5"/>
              </a:rPr>
              <a:t>[2]</a:t>
            </a:r>
            <a:r>
              <a:rPr lang="cs-CZ" dirty="0"/>
              <a:t> 15. září 1886 se jeho konstrukce pod kopyty </a:t>
            </a:r>
            <a:r>
              <a:rPr lang="cs-CZ" dirty="0">
                <a:hlinkClick r:id="rId6"/>
              </a:rPr>
              <a:t>švadrony</a:t>
            </a:r>
            <a:r>
              <a:rPr lang="cs-CZ" dirty="0"/>
              <a:t> </a:t>
            </a:r>
            <a:r>
              <a:rPr lang="cs-CZ" dirty="0">
                <a:hlinkClick r:id="rId7"/>
              </a:rPr>
              <a:t>hulánů</a:t>
            </a:r>
            <a:r>
              <a:rPr lang="cs-CZ" dirty="0"/>
              <a:t> tak rozkmitala, až se most zřítil.</a:t>
            </a:r>
          </a:p>
          <a:p>
            <a:pPr algn="just">
              <a:lnSpc>
                <a:spcPct val="150000"/>
              </a:lnSpc>
            </a:pPr>
            <a:endParaRPr lang="cs-CZ" dirty="0"/>
          </a:p>
        </p:txBody>
      </p:sp>
      <p:pic>
        <p:nvPicPr>
          <p:cNvPr id="9" name="Picture 2" descr="http://g.denik.cz/57/4c/retez20131004sykorak-most-sykory-ova_denik-60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14" y="1211283"/>
            <a:ext cx="6236868" cy="468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0942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f.ximg.cz/img7/4266/24654266_4_i0v18eov6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2" y="605642"/>
            <a:ext cx="6800263" cy="430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990609" y="1531914"/>
            <a:ext cx="5201391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V roce </a:t>
            </a: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1886</a:t>
            </a: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 byl postaven nový ocelový Říšský most (</a:t>
            </a:r>
            <a:r>
              <a:rPr lang="cs-CZ" dirty="0" err="1">
                <a:ea typeface="Calibri" panose="020F0502020204030204" pitchFamily="34" charset="0"/>
                <a:cs typeface="Times New Roman" panose="02020603050405020304" pitchFamily="18" charset="0"/>
              </a:rPr>
              <a:t>Reichsbrücke</a:t>
            </a: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), široký 5,5 m, který dodaly </a:t>
            </a: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Vítkovické železárny</a:t>
            </a: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. Tento most byl stržen a v roce </a:t>
            </a: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1914</a:t>
            </a: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 nahrazen novým modernějším příhradovým mostem, který vznikl ve vítkovické mostárně podle návrhu Ing. B. Hermanna. V roce </a:t>
            </a: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1979</a:t>
            </a: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 prošel most celkovou </a:t>
            </a: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rekonstrukcí</a:t>
            </a: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. Další rekonstrukce proběhla od května do srpna 2002. Zajímavostí je 15 m dlouhé </a:t>
            </a: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předpolí</a:t>
            </a:r>
            <a:r>
              <a:rPr lang="cs-CZ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35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ostravaci.cz/ostrava-foto/ostrava35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05" y="261257"/>
            <a:ext cx="9282449" cy="635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56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Dne 10.11.2015 jsme se zúčastnili exkurze do Ostravy v rámci školního projektu Velká města České republiky.</a:t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07" y="2849356"/>
            <a:ext cx="6124222" cy="3444875"/>
          </a:xfrm>
        </p:spPr>
      </p:pic>
    </p:spTree>
    <p:extLst>
      <p:ext uri="{BB962C8B-B14F-4D97-AF65-F5344CB8AC3E}">
        <p14:creationId xmlns:p14="http://schemas.microsoft.com/office/powerpoint/2010/main" val="1767374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974" y="108334"/>
            <a:ext cx="9404723" cy="1400530"/>
          </a:xfrm>
        </p:spPr>
        <p:txBody>
          <a:bodyPr/>
          <a:lstStyle/>
          <a:p>
            <a:pPr algn="just"/>
            <a:r>
              <a:rPr lang="cs-CZ" altLang="en-US" sz="4000" dirty="0">
                <a:solidFill>
                  <a:schemeClr val="tx1"/>
                </a:solidFill>
              </a:rPr>
              <a:t>Divadlo Antonína </a:t>
            </a:r>
            <a:r>
              <a:rPr lang="cs-CZ" altLang="en-US" sz="4000" dirty="0" smtClean="0">
                <a:solidFill>
                  <a:schemeClr val="tx1"/>
                </a:solidFill>
              </a:rPr>
              <a:t>Dvořáka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1416" y="1043517"/>
            <a:ext cx="9952615" cy="2008442"/>
          </a:xfrm>
        </p:spPr>
        <p:txBody>
          <a:bodyPr/>
          <a:lstStyle/>
          <a:p>
            <a:r>
              <a:rPr lang="cs-CZ" altLang="en-US" dirty="0"/>
              <a:t>V roce 1902 založila městská obec v Ostravě divadelní stavební fond a o dva roky později se divadelní stavební výbor rozhodl započít stavbu městského divadla.</a:t>
            </a:r>
          </a:p>
          <a:p>
            <a:r>
              <a:rPr lang="cs-CZ" altLang="en-US" dirty="0"/>
              <a:t>Vídeňský architekt Alexander Graf divadlo pojal v novobarokním stylu.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437" y="2684536"/>
            <a:ext cx="5478482" cy="398559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99" y="2862171"/>
            <a:ext cx="4860794" cy="32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98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1417" y="509127"/>
            <a:ext cx="8171316" cy="1877813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</a:pPr>
            <a:r>
              <a:rPr lang="cs-CZ" altLang="en-US" sz="2400" dirty="0"/>
              <a:t>Nejvýznamnějším dodavatelem této stavby byly Vítkovické železárny, které zhotovily střešní krov nad hledištěm a jevištěm, včetně dalších železných konstrukcí</a:t>
            </a:r>
          </a:p>
          <a:p>
            <a:pPr algn="just">
              <a:lnSpc>
                <a:spcPct val="150000"/>
              </a:lnSpc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9" y="2279844"/>
            <a:ext cx="5665728" cy="426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55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0164" y="354746"/>
            <a:ext cx="9715109" cy="1664059"/>
          </a:xfrm>
        </p:spPr>
        <p:txBody>
          <a:bodyPr/>
          <a:lstStyle/>
          <a:p>
            <a:r>
              <a:rPr lang="cs-CZ" altLang="en-US" dirty="0"/>
              <a:t>Umělecké ztvárnění vnitřních prostor budovy, bylo dílem vídeňské sochařské firmy Johann </a:t>
            </a:r>
            <a:r>
              <a:rPr lang="cs-CZ" altLang="en-US" dirty="0" err="1"/>
              <a:t>Bock</a:t>
            </a:r>
            <a:r>
              <a:rPr lang="cs-CZ" altLang="en-US" dirty="0"/>
              <a:t> a syn.</a:t>
            </a:r>
          </a:p>
          <a:p>
            <a:r>
              <a:rPr lang="cs-CZ" altLang="en-US" dirty="0"/>
              <a:t>Sochařské práce na fasádě jsou dílem sochaře Eduarda Smetany z Ostravy</a:t>
            </a:r>
          </a:p>
          <a:p>
            <a:endParaRPr lang="cs-CZ" altLang="en-US" dirty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089" y="1781852"/>
            <a:ext cx="7243948" cy="482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0163" y="235993"/>
            <a:ext cx="9988242" cy="274471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en-US" dirty="0"/>
              <a:t>Městské divadlo bylo slavnostně otevřeno 28. září 1907</a:t>
            </a:r>
          </a:p>
          <a:p>
            <a:pPr>
              <a:lnSpc>
                <a:spcPct val="90000"/>
              </a:lnSpc>
            </a:pPr>
            <a:r>
              <a:rPr lang="cs-CZ" altLang="en-US" dirty="0"/>
              <a:t> za 2. světové války však byli čeští divadelníci nuceni budovu opustit a přenechat divadlu německému</a:t>
            </a:r>
          </a:p>
          <a:p>
            <a:pPr>
              <a:lnSpc>
                <a:spcPct val="90000"/>
              </a:lnSpc>
            </a:pPr>
            <a:r>
              <a:rPr lang="cs-CZ" altLang="en-US" dirty="0"/>
              <a:t>Název Divadlo Antonína Dvořáka nese budova Městského divadla (rekonstruovaná v letech 1954 – 1956, 1969 – 1971 a  1999 – 2000). 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10" y="2295013"/>
            <a:ext cx="6655966" cy="374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07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idx="1"/>
          </p:nvPr>
        </p:nvSpPr>
        <p:spPr>
          <a:xfrm>
            <a:off x="1293317" y="1506653"/>
            <a:ext cx="8946541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000" dirty="0" smtClean="0"/>
              <a:t>Exkurze </a:t>
            </a:r>
            <a:r>
              <a:rPr lang="cs-CZ" sz="4000" dirty="0"/>
              <a:t>většinu z nás bavila, a dokonce jsme získali několik zajímavých poznatků.</a:t>
            </a:r>
          </a:p>
          <a:p>
            <a:pPr marL="0" indent="0">
              <a:buNone/>
            </a:pP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989095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 Ostravy jsme přijeli kolem 9. hodiny.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A čekal nás nabytý program</a:t>
            </a:r>
          </a:p>
          <a:p>
            <a:r>
              <a:rPr lang="cs-CZ" dirty="0" smtClean="0"/>
              <a:t> prohlídka Vítkovických železáren a koksáren</a:t>
            </a:r>
          </a:p>
          <a:p>
            <a:endParaRPr lang="cs-CZ" dirty="0" smtClean="0"/>
          </a:p>
          <a:p>
            <a:r>
              <a:rPr lang="cs-CZ" dirty="0"/>
              <a:t>návštěva obchodního centra </a:t>
            </a:r>
            <a:r>
              <a:rPr lang="cs-CZ" dirty="0" smtClean="0"/>
              <a:t>Karolina</a:t>
            </a:r>
          </a:p>
          <a:p>
            <a:endParaRPr lang="cs-CZ" dirty="0" smtClean="0"/>
          </a:p>
          <a:p>
            <a:r>
              <a:rPr lang="cs-CZ" dirty="0" smtClean="0"/>
              <a:t>Prohlídka města </a:t>
            </a:r>
          </a:p>
          <a:p>
            <a:endParaRPr lang="cs-CZ" dirty="0" smtClean="0"/>
          </a:p>
          <a:p>
            <a:r>
              <a:rPr lang="cs-CZ" dirty="0" smtClean="0"/>
              <a:t>Návrat domů kolem 18 hodiny večer</a:t>
            </a:r>
          </a:p>
        </p:txBody>
      </p:sp>
    </p:spTree>
    <p:extLst>
      <p:ext uri="{BB962C8B-B14F-4D97-AF65-F5344CB8AC3E}">
        <p14:creationId xmlns:p14="http://schemas.microsoft.com/office/powerpoint/2010/main" val="2251707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7772400" cy="1470025"/>
          </a:xfrm>
        </p:spPr>
        <p:txBody>
          <a:bodyPr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 sz="4800" dirty="0" smtClean="0">
                <a:solidFill>
                  <a:schemeClr val="tx1"/>
                </a:solidFill>
                <a:latin typeface="Century Gothic (Nadpisy)"/>
              </a:rPr>
              <a:t>SOUČASTNÁ OSTRAVA</a:t>
            </a:r>
            <a:endParaRPr lang="cs-CZ" sz="4800" dirty="0">
              <a:solidFill>
                <a:schemeClr val="tx1"/>
              </a:solidFill>
              <a:latin typeface="Century Gothic (Nadpisy)"/>
            </a:endParaRPr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4294967295"/>
          </p:nvPr>
        </p:nvSpPr>
        <p:spPr>
          <a:xfrm>
            <a:off x="0" y="808647"/>
            <a:ext cx="8001000" cy="3286125"/>
          </a:xfrm>
        </p:spPr>
        <p:txBody>
          <a:bodyPr vert="horz" wrap="square" lIns="90000" tIns="45000" rIns="90000" bIns="45000" rtlCol="0" anchor="t"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indent="0" algn="just">
              <a:buClr>
                <a:srgbClr val="10243E"/>
              </a:buClr>
              <a:buNone/>
            </a:pPr>
            <a:r>
              <a:rPr lang="cs-CZ" dirty="0" smtClean="0">
                <a:latin typeface="Century Gothic (Nadpisy)"/>
              </a:rPr>
              <a:t> </a:t>
            </a:r>
            <a:r>
              <a:rPr lang="cs-CZ" dirty="0">
                <a:latin typeface="Century Gothic (Nadpisy)"/>
              </a:rPr>
              <a:t>Proti </a:t>
            </a:r>
            <a:r>
              <a:rPr lang="cs-CZ" dirty="0">
                <a:latin typeface="Century Gothic (Nadpisy)"/>
              </a:rPr>
              <a:t>jiným regionům se Ostrava liší určitými zvláštnostmi,                     způsobenými vysokou koncentrací průmyslu, hustou </a:t>
            </a:r>
            <a:r>
              <a:rPr lang="cs-CZ" dirty="0" smtClean="0">
                <a:latin typeface="Century Gothic (Nadpisy)"/>
              </a:rPr>
              <a:t>zástavbou</a:t>
            </a:r>
            <a:endParaRPr lang="cs-CZ" dirty="0">
              <a:latin typeface="Century Gothic (Nadpisy)"/>
            </a:endParaRPr>
          </a:p>
          <a:p>
            <a:pPr marL="0" indent="0" algn="just">
              <a:buClr>
                <a:srgbClr val="10243E"/>
              </a:buClr>
              <a:buNone/>
            </a:pPr>
            <a:r>
              <a:rPr lang="cs-CZ" dirty="0" smtClean="0">
                <a:latin typeface="Century Gothic (Nadpisy)"/>
              </a:rPr>
              <a:t>Také </a:t>
            </a:r>
            <a:r>
              <a:rPr lang="cs-CZ" dirty="0">
                <a:latin typeface="Century Gothic (Nadpisy)"/>
              </a:rPr>
              <a:t>koncentrace prachových částic jsou v ostravském ovzduší nejvyšší v </a:t>
            </a:r>
            <a:r>
              <a:rPr lang="cs-CZ" dirty="0">
                <a:latin typeface="Century Gothic (Nadpisy)"/>
              </a:rPr>
              <a:t>  zemi</a:t>
            </a:r>
            <a:r>
              <a:rPr lang="cs-CZ" dirty="0">
                <a:latin typeface="Century Gothic (Nadpisy)"/>
              </a:rPr>
              <a:t>. </a:t>
            </a:r>
            <a:r>
              <a:rPr lang="cs-CZ" dirty="0">
                <a:latin typeface="Century Gothic (Nadpisy)"/>
              </a:rPr>
              <a:t>V roce 2005 překračovalo znečištění prachem přípustný denní limit po 160 dní roku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35" y="2622990"/>
            <a:ext cx="10456815" cy="4235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14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Vítkovické železárny </a:t>
            </a:r>
            <a:r>
              <a:rPr lang="cs-CZ" dirty="0"/>
              <a:t>a </a:t>
            </a:r>
            <a:r>
              <a:rPr lang="cs-CZ" dirty="0" smtClean="0"/>
              <a:t>koksárny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 smtClean="0">
                <a:latin typeface="Comic Sans MS" pitchFamily="66"/>
              </a:rPr>
              <a:t>9</a:t>
            </a:r>
            <a:r>
              <a:rPr lang="cs-CZ" dirty="0">
                <a:latin typeface="Comic Sans MS" pitchFamily="66"/>
              </a:rPr>
              <a:t>. prosince 1828 </a:t>
            </a:r>
            <a:endParaRPr lang="cs-CZ" dirty="0" smtClean="0">
              <a:latin typeface="Comic Sans MS" pitchFamily="66"/>
            </a:endParaRPr>
          </a:p>
          <a:p>
            <a:pPr lvl="0"/>
            <a:endParaRPr lang="cs-CZ" dirty="0" smtClean="0">
              <a:latin typeface="Comic Sans MS" pitchFamily="66"/>
            </a:endParaRPr>
          </a:p>
          <a:p>
            <a:pPr lvl="0"/>
            <a:r>
              <a:rPr lang="cs-CZ" dirty="0" smtClean="0">
                <a:latin typeface="Comic Sans MS" pitchFamily="66"/>
              </a:rPr>
              <a:t>Arcibiskup Rudolf</a:t>
            </a:r>
          </a:p>
          <a:p>
            <a:pPr lvl="0"/>
            <a:endParaRPr lang="cs-CZ" dirty="0" smtClean="0">
              <a:latin typeface="Comic Sans MS" pitchFamily="66"/>
            </a:endParaRPr>
          </a:p>
          <a:p>
            <a:pPr lvl="0"/>
            <a:r>
              <a:rPr lang="cs-CZ" dirty="0" smtClean="0">
                <a:latin typeface="Comic Sans MS" pitchFamily="66"/>
              </a:rPr>
              <a:t>Polovině září </a:t>
            </a:r>
            <a:r>
              <a:rPr lang="cs-CZ" dirty="0">
                <a:latin typeface="Comic Sans MS" pitchFamily="66"/>
              </a:rPr>
              <a:t>roku </a:t>
            </a:r>
            <a:r>
              <a:rPr lang="cs-CZ" dirty="0" smtClean="0">
                <a:latin typeface="Comic Sans MS" pitchFamily="66"/>
              </a:rPr>
              <a:t>1830</a:t>
            </a:r>
          </a:p>
          <a:p>
            <a:pPr lvl="0"/>
            <a:endParaRPr lang="cs-CZ" dirty="0" smtClean="0">
              <a:latin typeface="Comic Sans MS" pitchFamily="66"/>
            </a:endParaRPr>
          </a:p>
          <a:p>
            <a:pPr lvl="0"/>
            <a:r>
              <a:rPr lang="cs-CZ" dirty="0" smtClean="0">
                <a:latin typeface="Comic Sans MS" pitchFamily="66"/>
              </a:rPr>
              <a:t> </a:t>
            </a:r>
            <a:r>
              <a:rPr lang="cs-CZ" dirty="0">
                <a:latin typeface="Comic Sans MS" pitchFamily="66"/>
              </a:rPr>
              <a:t>O rok později zde vznikla koksovna.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209" y="1687719"/>
            <a:ext cx="5323609" cy="366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08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/>
              <a:t> 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type="body" idx="4294967295"/>
          </p:nvPr>
        </p:nvSpPr>
        <p:spPr>
          <a:xfrm>
            <a:off x="2095320" y="214200"/>
            <a:ext cx="8229240" cy="4525560"/>
          </a:xfrm>
        </p:spPr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cs-CZ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cs-CZ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cs-CZ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cs-CZ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cs-CZ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indent="0">
              <a:spcBef>
                <a:spcPts val="638"/>
              </a:spcBef>
              <a:buNone/>
            </a:pPr>
            <a:endParaRPr lang="cs-CZ" sz="2000" dirty="0">
              <a:latin typeface="Calibri" pitchFamily="18"/>
            </a:endParaRPr>
          </a:p>
          <a:p>
            <a:pPr marL="0" indent="0">
              <a:spcBef>
                <a:spcPts val="638"/>
              </a:spcBef>
              <a:buNone/>
            </a:pPr>
            <a:endParaRPr lang="cs-CZ" sz="2000" dirty="0">
              <a:latin typeface="Calibri" pitchFamily="18"/>
            </a:endParaRPr>
          </a:p>
        </p:txBody>
      </p:sp>
      <p:pic>
        <p:nvPicPr>
          <p:cNvPr id="4" name="Obrázek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75520" y="116633"/>
            <a:ext cx="3456384" cy="4098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6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47928" y="77604"/>
            <a:ext cx="3420240" cy="3356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C:\Users\student\Desktop\12516283_907784399271220_1740375809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928" y="3531858"/>
            <a:ext cx="3148240" cy="332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tudent\Desktop\12721917_907784395937887_1110512391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822" y="4287933"/>
            <a:ext cx="3600400" cy="258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12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404723" cy="140053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 sz="8000" dirty="0">
                <a:solidFill>
                  <a:schemeClr val="tx1"/>
                </a:solidFill>
                <a:latin typeface="Century Gothic (Nadpisy)"/>
              </a:rPr>
              <a:t>KULTURA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" y="1389413"/>
            <a:ext cx="3820450" cy="4646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473" y="199983"/>
            <a:ext cx="4032448" cy="3013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93" y="3308201"/>
            <a:ext cx="5681819" cy="333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44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2"/>
          <p:cNvSpPr txBox="1">
            <a:spLocks noGrp="1"/>
          </p:cNvSpPr>
          <p:nvPr>
            <p:ph type="body" idx="4294967295"/>
          </p:nvPr>
        </p:nvSpPr>
        <p:spPr>
          <a:xfrm>
            <a:off x="1809840" y="357120"/>
            <a:ext cx="8229240" cy="4525560"/>
          </a:xfrm>
        </p:spPr>
        <p:txBody>
          <a:bodyPr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cs-CZ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cs-CZ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cs-CZ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cs-CZ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cs-CZ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cs-CZ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marL="0" indent="0">
              <a:spcBef>
                <a:spcPts val="638"/>
              </a:spcBef>
              <a:buNone/>
            </a:pPr>
            <a:endParaRPr lang="cs-CZ" dirty="0">
              <a:latin typeface="Calibri" pitchFamily="1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32049"/>
            <a:ext cx="4896544" cy="3624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00" y="3353218"/>
            <a:ext cx="4968552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50534"/>
            <a:ext cx="3863752" cy="316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C:\Users\student\Desktop\12736454_907784402604553_1568487169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068" y="3289145"/>
            <a:ext cx="3213745" cy="335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43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 idx="4294967295"/>
          </p:nvPr>
        </p:nvSpPr>
        <p:spPr>
          <a:xfrm>
            <a:off x="400251" y="116514"/>
            <a:ext cx="8229240" cy="114264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cs-CZ" sz="4800" b="1" dirty="0">
                <a:solidFill>
                  <a:schemeClr val="tx1"/>
                </a:solidFill>
                <a:latin typeface="Century Gothic (Nadpisy)"/>
              </a:rPr>
              <a:t>Dolní oblast Vítkovice</a:t>
            </a:r>
            <a:br>
              <a:rPr lang="cs-CZ" sz="4800" b="1" dirty="0">
                <a:solidFill>
                  <a:schemeClr val="tx1"/>
                </a:solidFill>
                <a:latin typeface="Century Gothic (Nadpisy)"/>
              </a:rPr>
            </a:br>
            <a:endParaRPr lang="cs-CZ" sz="4800" b="1" dirty="0">
              <a:solidFill>
                <a:schemeClr val="tx1"/>
              </a:solidFill>
              <a:latin typeface="Century Gothic (Nadpisy)"/>
            </a:endParaRPr>
          </a:p>
        </p:txBody>
      </p:sp>
      <p:pic>
        <p:nvPicPr>
          <p:cNvPr id="1026" name="Picture 2" descr="C:\Users\student\Desktop\12442869_907784372604556_57843619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20" y="1232026"/>
            <a:ext cx="3035425" cy="439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tudent\Desktop\12696180_907784369271223_599030895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500" y="911393"/>
            <a:ext cx="3851920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tudent\Desktop\12713924_907784365937890_116457608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481" y="1255609"/>
            <a:ext cx="3207755" cy="503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tudent\Desktop\12746152_907784355937891_1241949008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968" y="3859481"/>
            <a:ext cx="4097054" cy="274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35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661</TotalTime>
  <Words>565</Words>
  <Application>Microsoft Office PowerPoint</Application>
  <PresentationFormat>Širokoúhlá obrazovka</PresentationFormat>
  <Paragraphs>64</Paragraphs>
  <Slides>24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5" baseType="lpstr">
      <vt:lpstr>Microsoft YaHei</vt:lpstr>
      <vt:lpstr>Arial</vt:lpstr>
      <vt:lpstr>Calibri</vt:lpstr>
      <vt:lpstr>Century Gothic</vt:lpstr>
      <vt:lpstr>Century Gothic (Nadpisy)</vt:lpstr>
      <vt:lpstr>Comic Sans MS</vt:lpstr>
      <vt:lpstr>Mangal</vt:lpstr>
      <vt:lpstr>StarSymbol</vt:lpstr>
      <vt:lpstr>Times New Roman</vt:lpstr>
      <vt:lpstr>Wingdings 3</vt:lpstr>
      <vt:lpstr>Ion</vt:lpstr>
      <vt:lpstr>Naše návštěva Ostravy</vt:lpstr>
      <vt:lpstr>Dne 10.11.2015 jsme se zúčastnili exkurze do Ostravy v rámci školního projektu Velká města České republiky. </vt:lpstr>
      <vt:lpstr>Do Ostravy jsme přijeli kolem 9. hodiny. </vt:lpstr>
      <vt:lpstr>SOUČASTNÁ OSTRAVA</vt:lpstr>
      <vt:lpstr>Vítkovické železárny a koksárny </vt:lpstr>
      <vt:lpstr> </vt:lpstr>
      <vt:lpstr>KULTURA</vt:lpstr>
      <vt:lpstr>Prezentace aplikace PowerPoint</vt:lpstr>
      <vt:lpstr>Dolní oblast Vítkovice </vt:lpstr>
      <vt:lpstr>Prezentace aplikace PowerPoint</vt:lpstr>
      <vt:lpstr>Stará radnice </vt:lpstr>
      <vt:lpstr>Ostravské Muzeum</vt:lpstr>
      <vt:lpstr>Prezentace aplikace PowerPoint</vt:lpstr>
      <vt:lpstr>Nová radnice </vt:lpstr>
      <vt:lpstr>Prezentace aplikace PowerPoint</vt:lpstr>
      <vt:lpstr>Most Miloše Sýkory</vt:lpstr>
      <vt:lpstr>Prezentace aplikace PowerPoint</vt:lpstr>
      <vt:lpstr>Prezentace aplikace PowerPoint</vt:lpstr>
      <vt:lpstr>Prezentace aplikace PowerPoint</vt:lpstr>
      <vt:lpstr>Divadlo Antonína Dvořáka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Naše návštěva Ostravy</dc:title>
  <dc:creator>Pavel Polách</dc:creator>
  <cp:lastModifiedBy>Pavel Polách</cp:lastModifiedBy>
  <cp:revision>13</cp:revision>
  <dcterms:created xsi:type="dcterms:W3CDTF">2016-01-26T08:35:38Z</dcterms:created>
  <dcterms:modified xsi:type="dcterms:W3CDTF">2016-03-10T22:32:33Z</dcterms:modified>
</cp:coreProperties>
</file>