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58" r:id="rId5"/>
    <p:sldId id="270" r:id="rId6"/>
    <p:sldId id="259" r:id="rId7"/>
    <p:sldId id="275" r:id="rId8"/>
    <p:sldId id="279" r:id="rId9"/>
    <p:sldId id="280" r:id="rId10"/>
    <p:sldId id="281" r:id="rId11"/>
    <p:sldId id="283" r:id="rId12"/>
    <p:sldId id="282" r:id="rId13"/>
    <p:sldId id="260" r:id="rId14"/>
    <p:sldId id="269" r:id="rId15"/>
    <p:sldId id="261" r:id="rId16"/>
    <p:sldId id="262" r:id="rId17"/>
    <p:sldId id="263" r:id="rId18"/>
    <p:sldId id="274" r:id="rId19"/>
    <p:sldId id="264" r:id="rId20"/>
    <p:sldId id="278" r:id="rId21"/>
    <p:sldId id="265" r:id="rId22"/>
    <p:sldId id="276" r:id="rId23"/>
    <p:sldId id="266" r:id="rId24"/>
    <p:sldId id="271" r:id="rId25"/>
    <p:sldId id="267" r:id="rId26"/>
    <p:sldId id="27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118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839-DC35-4FEB-8F0E-5D8730A27DFE}" type="datetimeFigureOut">
              <a:rPr lang="cs-CZ" smtClean="0"/>
              <a:pPr/>
              <a:t>13.9.2016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6E2-DC01-459A-ADA5-7256FE8D69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6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839-DC35-4FEB-8F0E-5D8730A27DFE}" type="datetimeFigureOut">
              <a:rPr lang="cs-CZ" smtClean="0"/>
              <a:pPr/>
              <a:t>13.9.2016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6E2-DC01-459A-ADA5-7256FE8D69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1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839-DC35-4FEB-8F0E-5D8730A27DFE}" type="datetimeFigureOut">
              <a:rPr lang="cs-CZ" smtClean="0"/>
              <a:pPr/>
              <a:t>13.9.2016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6E2-DC01-459A-ADA5-7256FE8D69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85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839-DC35-4FEB-8F0E-5D8730A27DFE}" type="datetimeFigureOut">
              <a:rPr lang="cs-CZ" smtClean="0"/>
              <a:pPr/>
              <a:t>13.9.2016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6E2-DC01-459A-ADA5-7256FE8D69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40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839-DC35-4FEB-8F0E-5D8730A27DFE}" type="datetimeFigureOut">
              <a:rPr lang="cs-CZ" smtClean="0"/>
              <a:pPr/>
              <a:t>13.9.2016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6E2-DC01-459A-ADA5-7256FE8D69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27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839-DC35-4FEB-8F0E-5D8730A27DFE}" type="datetimeFigureOut">
              <a:rPr lang="cs-CZ" smtClean="0"/>
              <a:pPr/>
              <a:t>13.9.2016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6E2-DC01-459A-ADA5-7256FE8D69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93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839-DC35-4FEB-8F0E-5D8730A27DFE}" type="datetimeFigureOut">
              <a:rPr lang="cs-CZ" smtClean="0"/>
              <a:pPr/>
              <a:t>13.9.2016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6E2-DC01-459A-ADA5-7256FE8D69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41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839-DC35-4FEB-8F0E-5D8730A27DFE}" type="datetimeFigureOut">
              <a:rPr lang="cs-CZ" smtClean="0"/>
              <a:pPr/>
              <a:t>13.9.2016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6E2-DC01-459A-ADA5-7256FE8D69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92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839-DC35-4FEB-8F0E-5D8730A27DFE}" type="datetimeFigureOut">
              <a:rPr lang="cs-CZ" smtClean="0"/>
              <a:pPr/>
              <a:t>13.9.2016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6E2-DC01-459A-ADA5-7256FE8D69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0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839-DC35-4FEB-8F0E-5D8730A27DFE}" type="datetimeFigureOut">
              <a:rPr lang="cs-CZ" smtClean="0"/>
              <a:pPr/>
              <a:t>13.9.2016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6E2-DC01-459A-ADA5-7256FE8D69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68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839-DC35-4FEB-8F0E-5D8730A27DFE}" type="datetimeFigureOut">
              <a:rPr lang="cs-CZ" smtClean="0"/>
              <a:pPr/>
              <a:t>13.9.2016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6E2-DC01-459A-ADA5-7256FE8D69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45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5839-DC35-4FEB-8F0E-5D8730A27DFE}" type="datetimeFigureOut">
              <a:rPr lang="cs-CZ" smtClean="0"/>
              <a:pPr/>
              <a:t>13.9.2016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E26E2-DC01-459A-ADA5-7256FE8D69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25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FFFFFF"/>
                </a:solidFill>
              </a:rPr>
              <a:t>VELKÁ MĚSTA ČR</a:t>
            </a:r>
            <a:endParaRPr lang="cs-CZ" sz="4800" dirty="0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i="1" dirty="0" smtClean="0"/>
              <a:t>Školní </a:t>
            </a:r>
            <a:r>
              <a:rPr lang="cs-CZ" sz="3600" i="1" dirty="0" smtClean="0"/>
              <a:t>projekt</a:t>
            </a:r>
          </a:p>
          <a:p>
            <a:r>
              <a:rPr lang="cs-CZ" sz="3600" i="1" dirty="0" smtClean="0"/>
              <a:t>2015/2016</a:t>
            </a:r>
            <a:endParaRPr lang="cs-CZ" sz="3600" i="1" dirty="0"/>
          </a:p>
        </p:txBody>
      </p:sp>
    </p:spTree>
    <p:extLst>
      <p:ext uri="{BB962C8B-B14F-4D97-AF65-F5344CB8AC3E}">
        <p14:creationId xmlns:p14="http://schemas.microsoft.com/office/powerpoint/2010/main" val="42609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IMG_05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6314" cy="358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IMG_05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199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IMG_05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4686"/>
            <a:ext cx="48577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IMG_06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375421"/>
            <a:ext cx="4643438" cy="348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 descr="IMG_05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67251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IMG_05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-1"/>
            <a:ext cx="4643436" cy="348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IMG_05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321842"/>
            <a:ext cx="4714876" cy="35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IMG_06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268264"/>
            <a:ext cx="4786314" cy="358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IMG_06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IMG_06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7" y="1"/>
            <a:ext cx="4786312" cy="358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IMG_06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21843"/>
            <a:ext cx="4714876" cy="35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IMG_06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375422"/>
            <a:ext cx="4643437" cy="348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38736" cy="1162050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FFFFFF"/>
                </a:solidFill>
              </a:rPr>
              <a:t>Johann Gregor Mendel (1822-1884)</a:t>
            </a:r>
            <a:endParaRPr lang="cs-CZ" sz="3200" dirty="0">
              <a:solidFill>
                <a:srgbClr val="FFFFFF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42852"/>
            <a:ext cx="2312556" cy="370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3960440" cy="46910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FFFF"/>
                </a:solidFill>
              </a:rPr>
              <a:t>rakouský přírodovědec a průkopník genetiky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FFFF"/>
                </a:solidFill>
              </a:rPr>
              <a:t>augustiniánský mnich a opat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FFFF"/>
                </a:solidFill>
              </a:rPr>
              <a:t>věnoval se </a:t>
            </a:r>
            <a:r>
              <a:rPr lang="cs-CZ" sz="2800" dirty="0">
                <a:solidFill>
                  <a:srgbClr val="FFFFFF"/>
                </a:solidFill>
              </a:rPr>
              <a:t>křížení hrachu a sledování </a:t>
            </a:r>
            <a:r>
              <a:rPr lang="cs-CZ" sz="2800" dirty="0" smtClean="0">
                <a:solidFill>
                  <a:srgbClr val="FFFFFF"/>
                </a:solidFill>
              </a:rPr>
              <a:t>potomstva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FFFF"/>
                </a:solidFill>
              </a:rPr>
              <a:t>Mendelovy zákony genetiky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60805"/>
            <a:ext cx="5292080" cy="227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67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IMG_04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FFFF"/>
                </a:solidFill>
              </a:rPr>
              <a:t>Ústavní soud</a:t>
            </a:r>
            <a:endParaRPr lang="cs-CZ" sz="320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3528392" cy="180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rgbClr val="FFFFFF"/>
                </a:solidFill>
              </a:rPr>
              <a:t>poskytuje  ochranu základních lidských práv fyzických a právnických osob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rgbClr val="FFFFFF"/>
                </a:solidFill>
              </a:rPr>
              <a:t>sídlem ústavního soudu je Brno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rgbClr val="FFFFFF"/>
                </a:solidFill>
              </a:rPr>
              <a:t>je umístěn v budově bývalé Moravské  zemské  sněmovny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rgbClr val="FFFFFF"/>
                </a:solidFill>
              </a:rPr>
              <a:t>je specializovaná  česká soudní instituce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7"/>
            <a:ext cx="4968552" cy="2390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1857364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FFFFFF"/>
                </a:solidFill>
              </a:rPr>
              <a:t>Českobratrský evangelický chrám Jana Amose Komenského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2844" y="2786058"/>
            <a:ext cx="3008313" cy="46910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FF"/>
                </a:solidFill>
              </a:rPr>
              <a:t> Lidově zvaný Červený kostel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FF"/>
                </a:solidFill>
              </a:rPr>
              <a:t> Postaven roku 1867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FF"/>
                </a:solidFill>
              </a:rPr>
              <a:t> Styl severoněmecké gotiky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FF"/>
                </a:solidFill>
              </a:rPr>
              <a:t> Sochařské práce od </a:t>
            </a:r>
            <a:r>
              <a:rPr lang="cs-CZ" sz="2400" dirty="0" err="1" smtClean="0">
                <a:solidFill>
                  <a:srgbClr val="FFFFFF"/>
                </a:solidFill>
              </a:rPr>
              <a:t>Franze</a:t>
            </a:r>
            <a:r>
              <a:rPr lang="cs-CZ" sz="2400" dirty="0" smtClean="0">
                <a:solidFill>
                  <a:srgbClr val="FFFFFF"/>
                </a:solidFill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</a:rPr>
              <a:t>Schönthalera</a:t>
            </a:r>
            <a:endParaRPr lang="cs-CZ" sz="2400" dirty="0" smtClean="0">
              <a:solidFill>
                <a:srgbClr val="FFFFFF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5" name="Obrázek 4" descr="509614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571480"/>
            <a:ext cx="5478696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3008313" cy="116205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FFFF"/>
                </a:solidFill>
              </a:rPr>
              <a:t>JAMU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8596" y="1071546"/>
            <a:ext cx="3008313" cy="46910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FF"/>
                </a:solidFill>
              </a:rPr>
              <a:t> Janáčkova akademie múzických umění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FF"/>
                </a:solidFill>
              </a:rPr>
              <a:t> Založena 12. září 1947 v Brně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FF"/>
                </a:solidFill>
              </a:rPr>
              <a:t> Její vznik byl inspirován postavou  Leoše Janáčka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FF"/>
                </a:solidFill>
              </a:rPr>
              <a:t> Tvoří ji Divadelní fakulta a Hudební fakulta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FF"/>
                </a:solidFill>
              </a:rPr>
              <a:t> Navštěvovali ji např. T.G. Masaryk nebo Alfons Mucha</a:t>
            </a:r>
            <a:endParaRPr lang="cs-CZ" sz="2400" dirty="0">
              <a:solidFill>
                <a:srgbClr val="FFFFFF"/>
              </a:solidFill>
            </a:endParaRPr>
          </a:p>
        </p:txBody>
      </p:sp>
      <p:pic>
        <p:nvPicPr>
          <p:cNvPr id="7" name="Zástupný symbol pro obsah 6" descr="220px-Building_of_Faculty_of_Theatre_of_Janáček_Academy_of_Music_and_Performing_Arts_in_Br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1142984"/>
            <a:ext cx="3357586" cy="503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IMG_04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FFFF"/>
                </a:solidFill>
              </a:rPr>
              <a:t>Moravská Galerie</a:t>
            </a:r>
            <a:endParaRPr lang="cs-CZ" sz="3200" dirty="0">
              <a:solidFill>
                <a:srgbClr val="FFFFFF"/>
              </a:solidFill>
            </a:endParaRPr>
          </a:p>
        </p:txBody>
      </p:sp>
      <p:pic>
        <p:nvPicPr>
          <p:cNvPr id="5" name="Zástupný symbol pro obsah 4" descr="p17qv1ei5t77ks4mkhdn364gh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1285860"/>
            <a:ext cx="557216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FF"/>
                </a:solidFill>
              </a:rPr>
              <a:t>  Druhé největší muzeum umění v ČR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FF"/>
                </a:solidFill>
              </a:rPr>
              <a:t> Je výjimečná šíří svého záběru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FF"/>
                </a:solidFill>
              </a:rPr>
              <a:t> Jako jediné muzeum v ČR se zabývá výtvarnou kulturou zcela komplexně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FF"/>
                </a:solidFill>
              </a:rPr>
              <a:t> Pracuje s malbou, grafikou a plastikou, i s fotografií</a:t>
            </a:r>
            <a:endParaRPr lang="cs-CZ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FFFF"/>
                </a:solidFill>
              </a:rPr>
              <a:t>BRNO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FFFF"/>
                </a:solidFill>
              </a:rPr>
              <a:t>· 2. Největší město v ČR</a:t>
            </a:r>
          </a:p>
          <a:p>
            <a:r>
              <a:rPr lang="cs-CZ" sz="2800" dirty="0" smtClean="0">
                <a:solidFill>
                  <a:srgbClr val="FFFFFF"/>
                </a:solidFill>
              </a:rPr>
              <a:t>· 380 000 obyvatel</a:t>
            </a:r>
          </a:p>
          <a:p>
            <a:r>
              <a:rPr lang="cs-CZ" sz="2800" dirty="0" smtClean="0">
                <a:solidFill>
                  <a:srgbClr val="FFFFFF"/>
                </a:solidFill>
              </a:rPr>
              <a:t>· Soutok Svratky a Svitavy</a:t>
            </a:r>
          </a:p>
          <a:p>
            <a:r>
              <a:rPr lang="cs-CZ" sz="2800" dirty="0" smtClean="0">
                <a:solidFill>
                  <a:srgbClr val="FFFFFF"/>
                </a:solidFill>
              </a:rPr>
              <a:t>· Centrum soudní moci</a:t>
            </a:r>
          </a:p>
          <a:p>
            <a:r>
              <a:rPr lang="cs-CZ" sz="2800" dirty="0" smtClean="0">
                <a:solidFill>
                  <a:srgbClr val="FFFFFF"/>
                </a:solidFill>
              </a:rPr>
              <a:t>· Kulturní moravská metropole</a:t>
            </a:r>
            <a:endParaRPr lang="cs-CZ" sz="2800" dirty="0">
              <a:solidFill>
                <a:srgbClr val="FFFFFF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357166"/>
            <a:ext cx="5466932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67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IMG_03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3008313" cy="1162050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FFFFFF"/>
                </a:solidFill>
              </a:rPr>
              <a:t>Kostel sv. Tomáše apoštola</a:t>
            </a:r>
            <a:endParaRPr lang="cs-CZ" sz="3200" dirty="0">
              <a:solidFill>
                <a:srgbClr val="FFFFFF"/>
              </a:solidFill>
            </a:endParaRPr>
          </a:p>
        </p:txBody>
      </p:sp>
      <p:pic>
        <p:nvPicPr>
          <p:cNvPr id="5" name="Zástupný symbol pro obsah 4" descr="Brno_-_Kostel_sv._Tomáše,_místodžitelský_palác_a_alegorická_postava_spravedlno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571612"/>
            <a:ext cx="5572164" cy="3700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0034" y="1714488"/>
            <a:ext cx="3008313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FF"/>
                </a:solidFill>
              </a:rPr>
              <a:t> Barokní farní kostel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FF"/>
                </a:solidFill>
              </a:rPr>
              <a:t> Počátky chrámu sahají do 14. století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FF"/>
                </a:solidFill>
              </a:rPr>
              <a:t> Založil jej Jan Jindřich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FFFF"/>
                </a:solidFill>
              </a:rPr>
              <a:t> Jeho současná barokní podoba pochází ze 17. století</a:t>
            </a:r>
            <a:endParaRPr lang="cs-CZ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IMG_04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73050"/>
            <a:ext cx="8186766" cy="5853113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FFFF"/>
                </a:solidFill>
              </a:rPr>
              <a:t>Na závěr prohlížení památek jsme navštívili LOGIQ Game, kde jsme měli za úkol se pomocí potřebných informací dostat do sejfu, z něj vzít důkaz k usvědčení mafiána a uniknout z místnosti, to celé do jedné hodiny.</a:t>
            </a:r>
          </a:p>
          <a:p>
            <a:r>
              <a:rPr lang="cs-CZ" sz="2800" dirty="0" smtClean="0">
                <a:solidFill>
                  <a:srgbClr val="FFFFFF"/>
                </a:solidFill>
              </a:rPr>
              <a:t>Oběma týmům se to podařilo, všem se hra i celý výlet líbil.</a:t>
            </a:r>
            <a:endParaRPr lang="cs-CZ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IMG_04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43956" cy="1162050"/>
          </a:xfrm>
        </p:spPr>
        <p:txBody>
          <a:bodyPr>
            <a:normAutofit/>
          </a:bodyPr>
          <a:lstStyle/>
          <a:p>
            <a:r>
              <a:rPr lang="cs-CZ" sz="6600" dirty="0" smtClean="0">
                <a:solidFill>
                  <a:srgbClr val="FFFFFF"/>
                </a:solidFill>
              </a:rPr>
              <a:t>Děkujeme za pozornost</a:t>
            </a:r>
            <a:endParaRPr lang="cs-CZ" sz="6600" dirty="0">
              <a:solidFill>
                <a:srgbClr val="FFFFFF"/>
              </a:solidFill>
            </a:endParaRPr>
          </a:p>
        </p:txBody>
      </p:sp>
      <p:pic>
        <p:nvPicPr>
          <p:cNvPr id="4" name="Obrázek 3" descr="IMG_04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85860"/>
            <a:ext cx="742952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IMG_06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IMG_05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^3ADD4C8B57BEC6593725A0A019275068E60E19ABD272D35EE1^pimgpsh_fullsize_dis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874"/>
            <a:ext cx="4929190" cy="369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^32868873EEA348CCD4FDB534E2788F739D730009978E23DD4B^pimgpsh_fullsize_dis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21870"/>
            <a:ext cx="4714876" cy="353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IMG_06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3214572"/>
            <a:ext cx="4855330" cy="364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FFFF"/>
                </a:solidFill>
              </a:rPr>
              <a:t>Kostel sv. Jakuba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rgbClr val="FFFFFF"/>
                </a:solidFill>
              </a:rPr>
              <a:t>Pozdně gotický trojlodní halový kostel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rgbClr val="FFFFFF"/>
                </a:solidFill>
              </a:rPr>
              <a:t>Jakubské náměstí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rgbClr val="FFFFFF"/>
                </a:solidFill>
              </a:rPr>
              <a:t>Historie sahá až do 13. století</a:t>
            </a:r>
            <a:endParaRPr lang="cs-CZ" sz="2600" dirty="0">
              <a:solidFill>
                <a:srgbClr val="FFFFFF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642918"/>
            <a:ext cx="5357850" cy="471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83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IMG_03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3213993" cy="116205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FFFF"/>
                </a:solidFill>
              </a:rPr>
              <a:t>Moravské zemské muzeum</a:t>
            </a:r>
            <a:endParaRPr lang="cs-CZ" sz="3200" dirty="0">
              <a:solidFill>
                <a:srgbClr val="FFFFFF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214290"/>
            <a:ext cx="492833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816424" cy="4691063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FFFF"/>
                </a:solidFill>
              </a:rPr>
              <a:t>největší a nejstarší muzeum na Moravě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FFFF"/>
                </a:solidFill>
              </a:rPr>
              <a:t>založeno v roce 1817 dekretem Františka 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FFFF"/>
                </a:solidFill>
              </a:rPr>
              <a:t>sbírky z nejrůznějších oborů: historie</a:t>
            </a:r>
          </a:p>
          <a:p>
            <a:r>
              <a:rPr lang="cs-CZ" sz="2800" dirty="0" smtClean="0">
                <a:solidFill>
                  <a:srgbClr val="FFFFFF"/>
                </a:solidFill>
              </a:rPr>
              <a:t>                   biologie</a:t>
            </a:r>
          </a:p>
          <a:p>
            <a:r>
              <a:rPr lang="cs-CZ" sz="2800" dirty="0">
                <a:solidFill>
                  <a:srgbClr val="FFFFFF"/>
                </a:solidFill>
              </a:rPr>
              <a:t> </a:t>
            </a:r>
            <a:r>
              <a:rPr lang="cs-CZ" sz="2800" dirty="0" smtClean="0">
                <a:solidFill>
                  <a:srgbClr val="FFFFFF"/>
                </a:solidFill>
              </a:rPr>
              <a:t>                  geologie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FFFF"/>
                </a:solidFill>
              </a:rPr>
              <a:t>tvořeno pěti budovami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             </a:t>
            </a:r>
          </a:p>
          <a:p>
            <a:endParaRPr lang="cs-CZ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2800" dirty="0"/>
          </a:p>
        </p:txBody>
      </p:sp>
      <p:pic>
        <p:nvPicPr>
          <p:cNvPr id="1026" name="Picture 2" descr="C:\Users\student\Desktop\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286124"/>
            <a:ext cx="2758311" cy="272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IMG_06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8264"/>
            <a:ext cx="4786314" cy="358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IMG_05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762501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IMG_05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-1"/>
            <a:ext cx="4929191" cy="369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 descr="IMG_05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375420"/>
            <a:ext cx="4643438" cy="348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IMG_05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14876" cy="35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IMG_05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8264"/>
            <a:ext cx="4786314" cy="358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IMG_05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IMG_05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0"/>
            <a:ext cx="4714876" cy="353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IMG_05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IMG_05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-1"/>
            <a:ext cx="4500561" cy="337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IMG_05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57200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IMG_057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375421"/>
            <a:ext cx="4643438" cy="348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3">
      <a:dk1>
        <a:sysClr val="windowText" lastClr="000000"/>
      </a:dk1>
      <a:lt1>
        <a:srgbClr val="92D050"/>
      </a:lt1>
      <a:dk2>
        <a:srgbClr val="938953"/>
      </a:dk2>
      <a:lt2>
        <a:srgbClr val="F7964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328</Words>
  <Application>Microsoft Office PowerPoint</Application>
  <PresentationFormat>Předvádění na obrazovce (4:3)</PresentationFormat>
  <Paragraphs>55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VELKÁ MĚSTA ČR</vt:lpstr>
      <vt:lpstr>BRNO</vt:lpstr>
      <vt:lpstr>Prezentace aplikace PowerPoint</vt:lpstr>
      <vt:lpstr>Kostel sv. Jakuba</vt:lpstr>
      <vt:lpstr>Prezentace aplikace PowerPoint</vt:lpstr>
      <vt:lpstr>Moravské zemské muzeum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Johann Gregor Mendel (1822-1884)</vt:lpstr>
      <vt:lpstr>Prezentace aplikace PowerPoint</vt:lpstr>
      <vt:lpstr>Ústavní soud</vt:lpstr>
      <vt:lpstr>Českobratrský evangelický chrám Jana Amose Komenského </vt:lpstr>
      <vt:lpstr>JAMU</vt:lpstr>
      <vt:lpstr>Prezentace aplikace PowerPoint</vt:lpstr>
      <vt:lpstr>Moravská Galerie</vt:lpstr>
      <vt:lpstr>Prezentace aplikace PowerPoint</vt:lpstr>
      <vt:lpstr>Kostel sv. Tomáše apoštola</vt:lpstr>
      <vt:lpstr>Prezentace aplikace PowerPoint</vt:lpstr>
      <vt:lpstr>Prezentace aplikace PowerPoint</vt:lpstr>
      <vt:lpstr>Prezentace aplikace PowerPoint</vt:lpstr>
      <vt:lpstr>Děkujeme za pozornost</vt:lpstr>
      <vt:lpstr>Prezentace aplikace PowerPoint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Student</dc:creator>
  <cp:lastModifiedBy>Zástupce</cp:lastModifiedBy>
  <cp:revision>23</cp:revision>
  <dcterms:created xsi:type="dcterms:W3CDTF">2016-06-27T07:20:25Z</dcterms:created>
  <dcterms:modified xsi:type="dcterms:W3CDTF">2016-09-13T05:07:34Z</dcterms:modified>
</cp:coreProperties>
</file>